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4"/>
  </p:sldMasterIdLst>
  <p:notesMasterIdLst>
    <p:notesMasterId r:id="rId54"/>
  </p:notesMasterIdLst>
  <p:handoutMasterIdLst>
    <p:handoutMasterId r:id="rId55"/>
  </p:handoutMasterIdLst>
  <p:sldIdLst>
    <p:sldId id="271" r:id="rId5"/>
    <p:sldId id="361" r:id="rId6"/>
    <p:sldId id="382" r:id="rId7"/>
    <p:sldId id="375" r:id="rId8"/>
    <p:sldId id="376" r:id="rId9"/>
    <p:sldId id="377" r:id="rId10"/>
    <p:sldId id="378" r:id="rId11"/>
    <p:sldId id="379" r:id="rId12"/>
    <p:sldId id="380" r:id="rId13"/>
    <p:sldId id="381" r:id="rId14"/>
    <p:sldId id="397" r:id="rId15"/>
    <p:sldId id="362" r:id="rId16"/>
    <p:sldId id="360" r:id="rId17"/>
    <p:sldId id="363" r:id="rId18"/>
    <p:sldId id="398" r:id="rId19"/>
    <p:sldId id="399" r:id="rId20"/>
    <p:sldId id="364" r:id="rId21"/>
    <p:sldId id="403" r:id="rId22"/>
    <p:sldId id="406" r:id="rId23"/>
    <p:sldId id="402" r:id="rId24"/>
    <p:sldId id="407" r:id="rId25"/>
    <p:sldId id="366" r:id="rId26"/>
    <p:sldId id="365" r:id="rId27"/>
    <p:sldId id="394" r:id="rId28"/>
    <p:sldId id="367" r:id="rId29"/>
    <p:sldId id="395" r:id="rId30"/>
    <p:sldId id="369" r:id="rId31"/>
    <p:sldId id="404" r:id="rId32"/>
    <p:sldId id="405" r:id="rId33"/>
    <p:sldId id="401" r:id="rId34"/>
    <p:sldId id="400" r:id="rId35"/>
    <p:sldId id="374" r:id="rId36"/>
    <p:sldId id="370" r:id="rId37"/>
    <p:sldId id="396" r:id="rId38"/>
    <p:sldId id="384" r:id="rId39"/>
    <p:sldId id="383" r:id="rId40"/>
    <p:sldId id="373" r:id="rId41"/>
    <p:sldId id="392" r:id="rId42"/>
    <p:sldId id="393" r:id="rId43"/>
    <p:sldId id="368" r:id="rId44"/>
    <p:sldId id="371" r:id="rId45"/>
    <p:sldId id="372" r:id="rId46"/>
    <p:sldId id="385" r:id="rId47"/>
    <p:sldId id="387" r:id="rId48"/>
    <p:sldId id="386" r:id="rId49"/>
    <p:sldId id="389" r:id="rId50"/>
    <p:sldId id="388" r:id="rId51"/>
    <p:sldId id="390" r:id="rId52"/>
    <p:sldId id="391" r:id="rId53"/>
  </p:sldIdLst>
  <p:sldSz cx="9144000" cy="6858000" type="screen4x3"/>
  <p:notesSz cx="6858000" cy="9144000"/>
  <p:custDataLst>
    <p:tags r:id="rId56"/>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1EF6C40-3694-4E06-AC54-71C1E6A1A3C0}">
          <p14:sldIdLst>
            <p14:sldId id="271"/>
            <p14:sldId id="361"/>
            <p14:sldId id="382"/>
            <p14:sldId id="375"/>
            <p14:sldId id="376"/>
            <p14:sldId id="377"/>
            <p14:sldId id="378"/>
            <p14:sldId id="379"/>
            <p14:sldId id="380"/>
            <p14:sldId id="381"/>
            <p14:sldId id="397"/>
            <p14:sldId id="362"/>
            <p14:sldId id="360"/>
            <p14:sldId id="363"/>
            <p14:sldId id="398"/>
            <p14:sldId id="399"/>
            <p14:sldId id="364"/>
            <p14:sldId id="403"/>
            <p14:sldId id="406"/>
            <p14:sldId id="402"/>
            <p14:sldId id="407"/>
            <p14:sldId id="366"/>
            <p14:sldId id="365"/>
            <p14:sldId id="394"/>
            <p14:sldId id="367"/>
            <p14:sldId id="395"/>
            <p14:sldId id="369"/>
            <p14:sldId id="404"/>
            <p14:sldId id="405"/>
            <p14:sldId id="401"/>
            <p14:sldId id="400"/>
            <p14:sldId id="374"/>
            <p14:sldId id="370"/>
            <p14:sldId id="396"/>
            <p14:sldId id="384"/>
            <p14:sldId id="383"/>
            <p14:sldId id="373"/>
            <p14:sldId id="392"/>
            <p14:sldId id="393"/>
            <p14:sldId id="368"/>
            <p14:sldId id="371"/>
            <p14:sldId id="372"/>
            <p14:sldId id="385"/>
            <p14:sldId id="387"/>
            <p14:sldId id="386"/>
            <p14:sldId id="389"/>
            <p14:sldId id="388"/>
            <p14:sldId id="390"/>
            <p14:sldId id="391"/>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62626"/>
    <a:srgbClr val="404040"/>
    <a:srgbClr val="C4C4D2"/>
    <a:srgbClr val="D2D2DC"/>
    <a:srgbClr val="1A2F4E"/>
    <a:srgbClr val="38475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600" autoAdjust="0"/>
    <p:restoredTop sz="94508" autoAdjust="0"/>
  </p:normalViewPr>
  <p:slideViewPr>
    <p:cSldViewPr>
      <p:cViewPr varScale="1">
        <p:scale>
          <a:sx n="85" d="100"/>
          <a:sy n="85" d="100"/>
        </p:scale>
        <p:origin x="1680" y="160"/>
      </p:cViewPr>
      <p:guideLst/>
    </p:cSldViewPr>
  </p:slideViewPr>
  <p:outlineViewPr>
    <p:cViewPr>
      <p:scale>
        <a:sx n="33" d="100"/>
        <a:sy n="33" d="100"/>
      </p:scale>
      <p:origin x="0" y="-20568"/>
    </p:cViewPr>
  </p:outlineViewPr>
  <p:notesTextViewPr>
    <p:cViewPr>
      <p:scale>
        <a:sx n="110" d="100"/>
        <a:sy n="110" d="100"/>
      </p:scale>
      <p:origin x="0" y="0"/>
    </p:cViewPr>
  </p:notesTextViewPr>
  <p:notesViewPr>
    <p:cSldViewPr>
      <p:cViewPr varScale="1">
        <p:scale>
          <a:sx n="53" d="100"/>
          <a:sy n="53" d="100"/>
        </p:scale>
        <p:origin x="-2868" y="-9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handoutMaster" Target="handoutMasters/handoutMaster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viewProps" Target="viewProp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ags" Target="tags/tag1.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presProps" Target="pres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73B3874-4EDE-4EDC-B525-8967D0BF9027}" type="datetimeFigureOut">
              <a:rPr lang="en-IN" smtClean="0"/>
              <a:t>02/07/21</a:t>
            </a:fld>
            <a:endParaRPr lang="en-IN"/>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D9A3AFB-2D54-4257-8C08-258FF686D337}" type="slidenum">
              <a:rPr lang="en-IN" smtClean="0"/>
              <a:t>‹#›</a:t>
            </a:fld>
            <a:endParaRPr lang="en-IN"/>
          </a:p>
        </p:txBody>
      </p:sp>
    </p:spTree>
    <p:extLst>
      <p:ext uri="{BB962C8B-B14F-4D97-AF65-F5344CB8AC3E}">
        <p14:creationId xmlns:p14="http://schemas.microsoft.com/office/powerpoint/2010/main" val="1763528329"/>
      </p:ext>
    </p:extLst>
  </p:cSld>
  <p:clrMap bg1="lt1" tx1="dk1" bg2="lt2" tx2="dk2" accent1="accent1" accent2="accent2" accent3="accent3" accent4="accent4" accent5="accent5" accent6="accent6" hlink="hlink" folHlink="folHlink"/>
</p:handoutMaster>
</file>

<file path=ppt/media/image1.jpeg>
</file>

<file path=ppt/media/image2.tiff>
</file>

<file path=ppt/media/image3.tiff>
</file>

<file path=ppt/media/image4.tiff>
</file>

<file path=ppt/media/image5.tiff>
</file>

<file path=ppt/media/image6.tiff>
</file>

<file path=ppt/media/image7.jpe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BA77E9D-1F26-455B-9FC4-1E2D7C5371B8}" type="datetimeFigureOut">
              <a:rPr lang="en-US" smtClean="0"/>
              <a:t>7/2/21</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3FCE4C0-1175-4F38-90ED-AE7A39817694}" type="slidenum">
              <a:rPr lang="en-US" smtClean="0"/>
              <a:t>‹#›</a:t>
            </a:fld>
            <a:endParaRPr lang="en-US" dirty="0"/>
          </a:p>
        </p:txBody>
      </p:sp>
    </p:spTree>
    <p:extLst>
      <p:ext uri="{BB962C8B-B14F-4D97-AF65-F5344CB8AC3E}">
        <p14:creationId xmlns:p14="http://schemas.microsoft.com/office/powerpoint/2010/main" val="3872235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3" Type="http://schemas.openxmlformats.org/officeDocument/2006/relationships/hyperlink" Target="https://exampledriven.wordpress.com/2016/07/06/spring-cloud-zuul-example/" TargetMode="External"/><Relationship Id="rId2" Type="http://schemas.openxmlformats.org/officeDocument/2006/relationships/slide" Target="../slides/slide24.xml"/><Relationship Id="rId1" Type="http://schemas.openxmlformats.org/officeDocument/2006/relationships/notesMaster" Target="../notesMasters/notesMaster1.xml"/><Relationship Id="rId4" Type="http://schemas.openxmlformats.org/officeDocument/2006/relationships/hyperlink" Target="https://www.mscharhag.com/spring/api-gateway-with-spring-cloud-zuul" TargetMode="External"/></Relationships>
</file>

<file path=ppt/notesSlides/_rels/notesSlide25.xml.rels><?xml version="1.0" encoding="UTF-8" standalone="yes"?>
<Relationships xmlns="http://schemas.openxmlformats.org/package/2006/relationships"><Relationship Id="rId3" Type="http://schemas.openxmlformats.org/officeDocument/2006/relationships/hyperlink" Target="https://medium.com/@arjunac009/spring-boot-microservice-with-centralized-authentication-zuul-eureka-jwt-5719e05fde29" TargetMode="External"/><Relationship Id="rId2" Type="http://schemas.openxmlformats.org/officeDocument/2006/relationships/slide" Target="../slides/slide25.xml"/><Relationship Id="rId1" Type="http://schemas.openxmlformats.org/officeDocument/2006/relationships/notesMaster" Target="../notesMasters/notesMaster1.xml"/><Relationship Id="rId5" Type="http://schemas.openxmlformats.org/officeDocument/2006/relationships/hyperlink" Target="https://medium.com/@jegasingamjeyanthasingam/zuul-functionality-routing-proxy-and-filters-285f911146ea" TargetMode="External"/><Relationship Id="rId4" Type="http://schemas.openxmlformats.org/officeDocument/2006/relationships/hyperlink" Target="https://exampledriven.wordpress.com/2016/07/06/spring-cloud-zuul-example/" TargetMode="External"/></Relationships>
</file>

<file path=ppt/notesSlides/_rels/notesSlide26.xml.rels><?xml version="1.0" encoding="UTF-8" standalone="yes"?>
<Relationships xmlns="http://schemas.openxmlformats.org/package/2006/relationships"><Relationship Id="rId3" Type="http://schemas.openxmlformats.org/officeDocument/2006/relationships/hyperlink" Target="https://medium.com/@arjunac009/spring-boot-microservice-with-centralized-authentication-zuul-eureka-jwt-5719e05fde29" TargetMode="External"/><Relationship Id="rId2" Type="http://schemas.openxmlformats.org/officeDocument/2006/relationships/slide" Target="../slides/slide26.xml"/><Relationship Id="rId1" Type="http://schemas.openxmlformats.org/officeDocument/2006/relationships/notesMaster" Target="../notesMasters/notesMaster1.xml"/><Relationship Id="rId6" Type="http://schemas.openxmlformats.org/officeDocument/2006/relationships/hyperlink" Target="https://github.com/spring-cloud-samples/sample-zuul-filters" TargetMode="External"/><Relationship Id="rId5" Type="http://schemas.openxmlformats.org/officeDocument/2006/relationships/hyperlink" Target="https://medium.com/@jegasingamjeyanthasingam/zuul-functionality-routing-proxy-and-filters-285f911146ea" TargetMode="External"/><Relationship Id="rId4" Type="http://schemas.openxmlformats.org/officeDocument/2006/relationships/hyperlink" Target="https://exampledriven.wordpress.com/2016/07/06/spring-cloud-zuul-example/" TargetMode="Externa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3" Type="http://schemas.openxmlformats.org/officeDocument/2006/relationships/hyperlink" Target="https://www.baeldung.com/spring-cloud-sleuth-single-application" TargetMode="External"/><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3" Type="http://schemas.openxmlformats.org/officeDocument/2006/relationships/hyperlink" Target="https://cloud.spring.io/spring-cloud-sleuth/reference/html/#sampling" TargetMode="External"/><Relationship Id="rId2" Type="http://schemas.openxmlformats.org/officeDocument/2006/relationships/slide" Target="../slides/slide34.xml"/><Relationship Id="rId1" Type="http://schemas.openxmlformats.org/officeDocument/2006/relationships/notesMaster" Target="../notesMasters/notesMaster1.xml"/><Relationship Id="rId4" Type="http://schemas.openxmlformats.org/officeDocument/2006/relationships/hyperlink" Target="https://reflectoring.io/tracing-with-spring-cloud-sleuth/" TargetMode="Externa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3" Type="http://schemas.openxmlformats.org/officeDocument/2006/relationships/hyperlink" Target="https://mvnrepository.com/artifact/io.zipkin.java/zipkin-server/2.12.9" TargetMode="External"/><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ww.vavr.io/" TargetMode="External"/><Relationship Id="rId7" Type="http://schemas.openxmlformats.org/officeDocument/2006/relationships/hyperlink" Target="https://www.youtube.com/watch?v=s5-leUCti5o" TargetMode="External"/><Relationship Id="rId2" Type="http://schemas.openxmlformats.org/officeDocument/2006/relationships/slide" Target="../slides/slide4.xml"/><Relationship Id="rId1" Type="http://schemas.openxmlformats.org/officeDocument/2006/relationships/notesMaster" Target="../notesMasters/notesMaster1.xml"/><Relationship Id="rId6" Type="http://schemas.openxmlformats.org/officeDocument/2006/relationships/hyperlink" Target="https://resilience4j.readme.io/docs/getting-started-3" TargetMode="External"/><Relationship Id="rId5" Type="http://schemas.openxmlformats.org/officeDocument/2006/relationships/hyperlink" Target="https://www.baeldung.com/resilience4j" TargetMode="External"/><Relationship Id="rId4" Type="http://schemas.openxmlformats.org/officeDocument/2006/relationships/hyperlink" Target="https://github.com/greenlearner01/resilience4j/blob/master/orderManagementApp/src/main/resources/application.yml" TargetMode="Externa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73FCE4C0-1175-4F38-90ED-AE7A39817694}" type="slidenum">
              <a:rPr lang="en-US" smtClean="0"/>
              <a:t>1</a:t>
            </a:fld>
            <a:endParaRPr lang="en-US" dirty="0"/>
          </a:p>
        </p:txBody>
      </p:sp>
    </p:spTree>
    <p:extLst>
      <p:ext uri="{BB962C8B-B14F-4D97-AF65-F5344CB8AC3E}">
        <p14:creationId xmlns:p14="http://schemas.microsoft.com/office/powerpoint/2010/main" val="19305562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3FCE4C0-1175-4F38-90ED-AE7A39817694}" type="slidenum">
              <a:rPr lang="en-US" smtClean="0"/>
              <a:t>10</a:t>
            </a:fld>
            <a:endParaRPr lang="en-US" dirty="0"/>
          </a:p>
        </p:txBody>
      </p:sp>
    </p:spTree>
    <p:extLst>
      <p:ext uri="{BB962C8B-B14F-4D97-AF65-F5344CB8AC3E}">
        <p14:creationId xmlns:p14="http://schemas.microsoft.com/office/powerpoint/2010/main" val="186742500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https://www.cars24.com/blog/</a:t>
            </a:r>
            <a:r>
              <a:rPr lang="en-US" dirty="0" err="1"/>
              <a:t>hystrix</a:t>
            </a:r>
            <a:r>
              <a:rPr lang="en-US" dirty="0"/>
              <a:t>-how-to-handle-cascading-failures-in-microservices/</a:t>
            </a:r>
          </a:p>
        </p:txBody>
      </p:sp>
      <p:sp>
        <p:nvSpPr>
          <p:cNvPr id="4" name="Slide Number Placeholder 3"/>
          <p:cNvSpPr>
            <a:spLocks noGrp="1"/>
          </p:cNvSpPr>
          <p:nvPr>
            <p:ph type="sldNum" sz="quarter" idx="10"/>
          </p:nvPr>
        </p:nvSpPr>
        <p:spPr/>
        <p:txBody>
          <a:bodyPr/>
          <a:lstStyle/>
          <a:p>
            <a:fld id="{73FCE4C0-1175-4F38-90ED-AE7A39817694}" type="slidenum">
              <a:rPr lang="en-US" smtClean="0"/>
              <a:t>11</a:t>
            </a:fld>
            <a:endParaRPr lang="en-US" dirty="0"/>
          </a:p>
        </p:txBody>
      </p:sp>
    </p:spTree>
    <p:extLst>
      <p:ext uri="{BB962C8B-B14F-4D97-AF65-F5344CB8AC3E}">
        <p14:creationId xmlns:p14="http://schemas.microsoft.com/office/powerpoint/2010/main" val="15943044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6082" name="Notes Placeholder 2"/>
          <p:cNvSpPr>
            <a:spLocks noGrp="1"/>
          </p:cNvSpPr>
          <p:nvPr>
            <p:ph type="body" idx="1"/>
          </p:nvPr>
        </p:nvSpPr>
        <p:spPr>
          <a:noFill/>
        </p:spPr>
        <p:txBody>
          <a:bodyPr/>
          <a:lstStyle/>
          <a:p>
            <a:endParaRPr lang="en-US" altLang="en-US" dirty="0">
              <a:latin typeface="Times New Roman" charset="0"/>
              <a:cs typeface="Arial" charset="0"/>
            </a:endParaRPr>
          </a:p>
        </p:txBody>
      </p:sp>
      <p:sp>
        <p:nvSpPr>
          <p:cNvPr id="46083"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5E6D96EB-21BE-A840-A862-8168B09D358E}" type="slidenum">
              <a:rPr lang="en-US" altLang="en-US">
                <a:latin typeface="Times New Roman" charset="0"/>
              </a:rPr>
              <a:pPr/>
              <a:t>12</a:t>
            </a:fld>
            <a:endParaRPr lang="en-US" altLang="en-US">
              <a:latin typeface="Times New Roman" charset="0"/>
            </a:endParaRPr>
          </a:p>
        </p:txBody>
      </p:sp>
    </p:spTree>
    <p:extLst>
      <p:ext uri="{BB962C8B-B14F-4D97-AF65-F5344CB8AC3E}">
        <p14:creationId xmlns:p14="http://schemas.microsoft.com/office/powerpoint/2010/main" val="1080658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charset="0"/>
              <a:buChar char="•"/>
            </a:pPr>
            <a:r>
              <a:rPr lang="en-US" dirty="0"/>
              <a:t>https://</a:t>
            </a:r>
            <a:r>
              <a:rPr lang="en-US" dirty="0" err="1"/>
              <a:t>www.devglan.com</a:t>
            </a:r>
            <a:r>
              <a:rPr lang="en-US" dirty="0"/>
              <a:t>/spring-cloud/spring-cloud-</a:t>
            </a:r>
            <a:r>
              <a:rPr lang="en-US" dirty="0" err="1"/>
              <a:t>hystrix</a:t>
            </a:r>
            <a:endParaRPr lang="en-US" dirty="0"/>
          </a:p>
          <a:p>
            <a:pPr marL="285750" indent="-285750">
              <a:buFont typeface="Arial" charset="0"/>
              <a:buChar char="•"/>
            </a:pPr>
            <a:endParaRPr lang="en-US" dirty="0"/>
          </a:p>
          <a:p>
            <a:pPr marL="285750" indent="-285750">
              <a:buFont typeface="Arial" charset="0"/>
              <a:buChar char="•"/>
            </a:pPr>
            <a:r>
              <a:rPr lang="en-US" dirty="0"/>
              <a:t>https://</a:t>
            </a:r>
            <a:r>
              <a:rPr lang="en-US" dirty="0" err="1"/>
              <a:t>dzone.com</a:t>
            </a:r>
            <a:r>
              <a:rPr lang="en-US" dirty="0"/>
              <a:t>/articles/microservices-part-4-spring-cloud-circuit-breaker</a:t>
            </a:r>
          </a:p>
          <a:p>
            <a:pPr marL="285750" indent="-285750">
              <a:buFont typeface="Arial" charset="0"/>
              <a:buChar char="•"/>
            </a:pPr>
            <a:endParaRPr lang="en-US" dirty="0"/>
          </a:p>
          <a:p>
            <a:pPr marL="285750" indent="-285750">
              <a:buFont typeface="Arial" charset="0"/>
              <a:buChar char="•"/>
            </a:pPr>
            <a:r>
              <a:rPr lang="en-US" dirty="0" err="1"/>
              <a:t>commandProperties</a:t>
            </a:r>
            <a:r>
              <a:rPr lang="en-US" dirty="0"/>
              <a:t> = { @</a:t>
            </a:r>
            <a:r>
              <a:rPr lang="en-US" dirty="0" err="1"/>
              <a:t>HystrixProperty</a:t>
            </a:r>
            <a:r>
              <a:rPr lang="en-US" dirty="0"/>
              <a:t>(name = </a:t>
            </a:r>
            <a:r>
              <a:rPr lang="en-US" sz="1200" kern="1200" dirty="0">
                <a:solidFill>
                  <a:schemeClr val="tx1"/>
                </a:solidFill>
                <a:effectLst/>
                <a:latin typeface="+mn-lt"/>
                <a:ea typeface="+mn-ea"/>
                <a:cs typeface="+mn-cs"/>
              </a:rPr>
              <a:t>"</a:t>
            </a:r>
            <a:r>
              <a:rPr lang="en-US" sz="1200" kern="1200" dirty="0" err="1">
                <a:solidFill>
                  <a:schemeClr val="tx1"/>
                </a:solidFill>
                <a:effectLst/>
                <a:latin typeface="+mn-lt"/>
                <a:ea typeface="+mn-ea"/>
                <a:cs typeface="+mn-cs"/>
              </a:rPr>
              <a:t>execution.isolation.thread.timeoutInMilliseconds</a:t>
            </a:r>
            <a:r>
              <a:rPr lang="en-US" sz="1200" kern="1200" dirty="0">
                <a:solidFill>
                  <a:schemeClr val="tx1"/>
                </a:solidFill>
                <a:effectLst/>
                <a:latin typeface="+mn-lt"/>
                <a:ea typeface="+mn-ea"/>
                <a:cs typeface="+mn-cs"/>
              </a:rPr>
              <a:t>"</a:t>
            </a:r>
            <a:r>
              <a:rPr lang="en-US" dirty="0"/>
              <a:t>, </a:t>
            </a:r>
            <a:r>
              <a:rPr lang="en-US" sz="1200" kern="1200" dirty="0">
                <a:solidFill>
                  <a:schemeClr val="tx1"/>
                </a:solidFill>
                <a:effectLst/>
                <a:latin typeface="+mn-lt"/>
                <a:ea typeface="+mn-ea"/>
                <a:cs typeface="+mn-cs"/>
              </a:rPr>
              <a:t>value</a:t>
            </a:r>
            <a:r>
              <a:rPr lang="en-US" dirty="0"/>
              <a:t> = </a:t>
            </a:r>
            <a:r>
              <a:rPr lang="en-US" sz="1200" kern="1200" dirty="0">
                <a:solidFill>
                  <a:schemeClr val="tx1"/>
                </a:solidFill>
                <a:effectLst/>
                <a:latin typeface="+mn-lt"/>
                <a:ea typeface="+mn-ea"/>
                <a:cs typeface="+mn-cs"/>
              </a:rPr>
              <a:t>"30000"</a:t>
            </a:r>
            <a:r>
              <a:rPr lang="en-US" dirty="0"/>
              <a:t>), @</a:t>
            </a:r>
            <a:r>
              <a:rPr lang="en-US" dirty="0" err="1"/>
              <a:t>HystrixProperty</a:t>
            </a:r>
            <a:r>
              <a:rPr lang="en-US" dirty="0"/>
              <a:t>(name = </a:t>
            </a:r>
            <a:r>
              <a:rPr lang="en-US" sz="1200" kern="1200" dirty="0">
                <a:solidFill>
                  <a:schemeClr val="tx1"/>
                </a:solidFill>
                <a:effectLst/>
                <a:latin typeface="+mn-lt"/>
                <a:ea typeface="+mn-ea"/>
                <a:cs typeface="+mn-cs"/>
              </a:rPr>
              <a:t>"</a:t>
            </a:r>
            <a:r>
              <a:rPr lang="en-US" sz="1200" kern="1200" dirty="0" err="1">
                <a:solidFill>
                  <a:schemeClr val="tx1"/>
                </a:solidFill>
                <a:effectLst/>
                <a:latin typeface="+mn-lt"/>
                <a:ea typeface="+mn-ea"/>
                <a:cs typeface="+mn-cs"/>
              </a:rPr>
              <a:t>circuitBreaker.requestVolumeThreshold</a:t>
            </a:r>
            <a:r>
              <a:rPr lang="en-US" sz="1200" kern="1200" dirty="0">
                <a:solidFill>
                  <a:schemeClr val="tx1"/>
                </a:solidFill>
                <a:effectLst/>
                <a:latin typeface="+mn-lt"/>
                <a:ea typeface="+mn-ea"/>
                <a:cs typeface="+mn-cs"/>
              </a:rPr>
              <a:t>"</a:t>
            </a:r>
            <a:r>
              <a:rPr lang="en-US" dirty="0"/>
              <a:t>, </a:t>
            </a:r>
            <a:r>
              <a:rPr lang="en-US" sz="1200" kern="1200" dirty="0">
                <a:solidFill>
                  <a:schemeClr val="tx1"/>
                </a:solidFill>
                <a:effectLst/>
                <a:latin typeface="+mn-lt"/>
                <a:ea typeface="+mn-ea"/>
                <a:cs typeface="+mn-cs"/>
              </a:rPr>
              <a:t>value</a:t>
            </a:r>
            <a:r>
              <a:rPr lang="en-US" dirty="0"/>
              <a:t> = </a:t>
            </a:r>
            <a:r>
              <a:rPr lang="en-US" sz="1200" kern="1200" dirty="0">
                <a:solidFill>
                  <a:schemeClr val="tx1"/>
                </a:solidFill>
                <a:effectLst/>
                <a:latin typeface="+mn-lt"/>
                <a:ea typeface="+mn-ea"/>
                <a:cs typeface="+mn-cs"/>
              </a:rPr>
              <a:t>"2"</a:t>
            </a:r>
            <a:r>
              <a:rPr lang="en-US" dirty="0"/>
              <a:t>), @</a:t>
            </a:r>
            <a:r>
              <a:rPr lang="en-US" dirty="0" err="1"/>
              <a:t>HystrixProperty</a:t>
            </a:r>
            <a:r>
              <a:rPr lang="en-US" dirty="0"/>
              <a:t>(name = </a:t>
            </a:r>
            <a:r>
              <a:rPr lang="en-US" sz="1200" kern="1200" dirty="0">
                <a:solidFill>
                  <a:schemeClr val="tx1"/>
                </a:solidFill>
                <a:effectLst/>
                <a:latin typeface="+mn-lt"/>
                <a:ea typeface="+mn-ea"/>
                <a:cs typeface="+mn-cs"/>
              </a:rPr>
              <a:t>"</a:t>
            </a:r>
            <a:r>
              <a:rPr lang="en-US" sz="1200" kern="1200" dirty="0" err="1">
                <a:solidFill>
                  <a:schemeClr val="tx1"/>
                </a:solidFill>
                <a:effectLst/>
                <a:latin typeface="+mn-lt"/>
                <a:ea typeface="+mn-ea"/>
                <a:cs typeface="+mn-cs"/>
              </a:rPr>
              <a:t>circuitBreaker.sleepWindowInMilliseconds</a:t>
            </a:r>
            <a:r>
              <a:rPr lang="en-US" sz="1200" kern="1200" dirty="0">
                <a:solidFill>
                  <a:schemeClr val="tx1"/>
                </a:solidFill>
                <a:effectLst/>
                <a:latin typeface="+mn-lt"/>
                <a:ea typeface="+mn-ea"/>
                <a:cs typeface="+mn-cs"/>
              </a:rPr>
              <a:t>"</a:t>
            </a:r>
            <a:r>
              <a:rPr lang="en-US" dirty="0"/>
              <a:t>, </a:t>
            </a:r>
            <a:r>
              <a:rPr lang="en-US" sz="1200" kern="1200" dirty="0">
                <a:solidFill>
                  <a:schemeClr val="tx1"/>
                </a:solidFill>
                <a:effectLst/>
                <a:latin typeface="+mn-lt"/>
                <a:ea typeface="+mn-ea"/>
                <a:cs typeface="+mn-cs"/>
              </a:rPr>
              <a:t>value</a:t>
            </a:r>
            <a:r>
              <a:rPr lang="en-US" dirty="0"/>
              <a:t> = </a:t>
            </a:r>
            <a:r>
              <a:rPr lang="en-US" sz="1200" kern="1200" dirty="0">
                <a:solidFill>
                  <a:schemeClr val="tx1"/>
                </a:solidFill>
                <a:effectLst/>
                <a:latin typeface="+mn-lt"/>
                <a:ea typeface="+mn-ea"/>
                <a:cs typeface="+mn-cs"/>
              </a:rPr>
              <a:t>"500"</a:t>
            </a:r>
            <a:r>
              <a:rPr lang="en-US" dirty="0"/>
              <a:t>), @</a:t>
            </a:r>
            <a:r>
              <a:rPr lang="en-US" dirty="0" err="1"/>
              <a:t>HystrixProperty</a:t>
            </a:r>
            <a:r>
              <a:rPr lang="en-US" dirty="0"/>
              <a:t>(name = </a:t>
            </a:r>
            <a:r>
              <a:rPr lang="en-US" sz="1200" kern="1200" dirty="0">
                <a:solidFill>
                  <a:schemeClr val="tx1"/>
                </a:solidFill>
                <a:effectLst/>
                <a:latin typeface="+mn-lt"/>
                <a:ea typeface="+mn-ea"/>
                <a:cs typeface="+mn-cs"/>
              </a:rPr>
              <a:t>"</a:t>
            </a:r>
            <a:r>
              <a:rPr lang="en-US" sz="1200" kern="1200" dirty="0" err="1">
                <a:solidFill>
                  <a:schemeClr val="tx1"/>
                </a:solidFill>
                <a:effectLst/>
                <a:latin typeface="+mn-lt"/>
                <a:ea typeface="+mn-ea"/>
                <a:cs typeface="+mn-cs"/>
              </a:rPr>
              <a:t>metrics.rollingStats.timeInMilliseconds</a:t>
            </a:r>
            <a:r>
              <a:rPr lang="en-US" sz="1200" kern="1200" dirty="0">
                <a:solidFill>
                  <a:schemeClr val="tx1"/>
                </a:solidFill>
                <a:effectLst/>
                <a:latin typeface="+mn-lt"/>
                <a:ea typeface="+mn-ea"/>
                <a:cs typeface="+mn-cs"/>
              </a:rPr>
              <a:t>"</a:t>
            </a:r>
            <a:r>
              <a:rPr lang="en-US" dirty="0"/>
              <a:t>, </a:t>
            </a:r>
            <a:r>
              <a:rPr lang="en-US" sz="1200" kern="1200" dirty="0">
                <a:solidFill>
                  <a:schemeClr val="tx1"/>
                </a:solidFill>
                <a:effectLst/>
                <a:latin typeface="+mn-lt"/>
                <a:ea typeface="+mn-ea"/>
                <a:cs typeface="+mn-cs"/>
              </a:rPr>
              <a:t>value</a:t>
            </a:r>
            <a:r>
              <a:rPr lang="en-US" dirty="0"/>
              <a:t> = </a:t>
            </a:r>
            <a:r>
              <a:rPr lang="en-US" sz="1200" kern="1200" dirty="0">
                <a:solidFill>
                  <a:schemeClr val="tx1"/>
                </a:solidFill>
                <a:effectLst/>
                <a:latin typeface="+mn-lt"/>
                <a:ea typeface="+mn-ea"/>
                <a:cs typeface="+mn-cs"/>
              </a:rPr>
              <a:t>"180000"</a:t>
            </a:r>
            <a:r>
              <a:rPr lang="en-US" dirty="0"/>
              <a:t>) }, </a:t>
            </a:r>
            <a:r>
              <a:rPr lang="en-US" dirty="0" err="1"/>
              <a:t>threadPoolProperties</a:t>
            </a:r>
            <a:r>
              <a:rPr lang="en-US" dirty="0"/>
              <a:t> = { @</a:t>
            </a:r>
            <a:r>
              <a:rPr lang="en-US" dirty="0" err="1"/>
              <a:t>HystrixProperty</a:t>
            </a:r>
            <a:r>
              <a:rPr lang="en-US" dirty="0"/>
              <a:t>(name = </a:t>
            </a:r>
            <a:r>
              <a:rPr lang="en-US" sz="1200" kern="1200" dirty="0">
                <a:solidFill>
                  <a:schemeClr val="tx1"/>
                </a:solidFill>
                <a:effectLst/>
                <a:latin typeface="+mn-lt"/>
                <a:ea typeface="+mn-ea"/>
                <a:cs typeface="+mn-cs"/>
              </a:rPr>
              <a:t>"</a:t>
            </a:r>
            <a:r>
              <a:rPr lang="en-US" sz="1200" kern="1200" dirty="0" err="1">
                <a:solidFill>
                  <a:schemeClr val="tx1"/>
                </a:solidFill>
                <a:effectLst/>
                <a:latin typeface="+mn-lt"/>
                <a:ea typeface="+mn-ea"/>
                <a:cs typeface="+mn-cs"/>
              </a:rPr>
              <a:t>coreSize</a:t>
            </a:r>
            <a:r>
              <a:rPr lang="en-US" sz="1200" kern="1200" dirty="0">
                <a:solidFill>
                  <a:schemeClr val="tx1"/>
                </a:solidFill>
                <a:effectLst/>
                <a:latin typeface="+mn-lt"/>
                <a:ea typeface="+mn-ea"/>
                <a:cs typeface="+mn-cs"/>
              </a:rPr>
              <a:t>"</a:t>
            </a:r>
            <a:r>
              <a:rPr lang="en-US" dirty="0"/>
              <a:t>, </a:t>
            </a:r>
            <a:r>
              <a:rPr lang="en-US" sz="1200" kern="1200" dirty="0">
                <a:solidFill>
                  <a:schemeClr val="tx1"/>
                </a:solidFill>
                <a:effectLst/>
                <a:latin typeface="+mn-lt"/>
                <a:ea typeface="+mn-ea"/>
                <a:cs typeface="+mn-cs"/>
              </a:rPr>
              <a:t>value</a:t>
            </a:r>
            <a:r>
              <a:rPr lang="en-US" dirty="0"/>
              <a:t> = </a:t>
            </a:r>
            <a:r>
              <a:rPr lang="en-US" sz="1200" kern="1200" dirty="0">
                <a:solidFill>
                  <a:schemeClr val="tx1"/>
                </a:solidFill>
                <a:effectLst/>
                <a:latin typeface="+mn-lt"/>
                <a:ea typeface="+mn-ea"/>
                <a:cs typeface="+mn-cs"/>
              </a:rPr>
              <a:t>"30"</a:t>
            </a:r>
            <a:r>
              <a:rPr lang="en-US" dirty="0"/>
              <a:t>), @</a:t>
            </a:r>
            <a:r>
              <a:rPr lang="en-US" dirty="0" err="1"/>
              <a:t>HystrixProperty</a:t>
            </a:r>
            <a:r>
              <a:rPr lang="en-US" dirty="0"/>
              <a:t>(name = </a:t>
            </a:r>
            <a:r>
              <a:rPr lang="en-US" sz="1200" kern="1200" dirty="0">
                <a:solidFill>
                  <a:schemeClr val="tx1"/>
                </a:solidFill>
                <a:effectLst/>
                <a:latin typeface="+mn-lt"/>
                <a:ea typeface="+mn-ea"/>
                <a:cs typeface="+mn-cs"/>
              </a:rPr>
              <a:t>"</a:t>
            </a:r>
            <a:r>
              <a:rPr lang="en-US" sz="1200" kern="1200" dirty="0" err="1">
                <a:solidFill>
                  <a:schemeClr val="tx1"/>
                </a:solidFill>
                <a:effectLst/>
                <a:latin typeface="+mn-lt"/>
                <a:ea typeface="+mn-ea"/>
                <a:cs typeface="+mn-cs"/>
              </a:rPr>
              <a:t>metrics.rollingStats.timeInMilliseconds</a:t>
            </a:r>
            <a:r>
              <a:rPr lang="en-US" sz="1200" kern="1200" dirty="0">
                <a:solidFill>
                  <a:schemeClr val="tx1"/>
                </a:solidFill>
                <a:effectLst/>
                <a:latin typeface="+mn-lt"/>
                <a:ea typeface="+mn-ea"/>
                <a:cs typeface="+mn-cs"/>
              </a:rPr>
              <a:t>"</a:t>
            </a:r>
            <a:r>
              <a:rPr lang="en-US" dirty="0"/>
              <a:t>, </a:t>
            </a:r>
            <a:r>
              <a:rPr lang="en-US" sz="1200" kern="1200" dirty="0">
                <a:solidFill>
                  <a:schemeClr val="tx1"/>
                </a:solidFill>
                <a:effectLst/>
                <a:latin typeface="+mn-lt"/>
                <a:ea typeface="+mn-ea"/>
                <a:cs typeface="+mn-cs"/>
              </a:rPr>
              <a:t>value</a:t>
            </a:r>
            <a:r>
              <a:rPr lang="en-US" dirty="0"/>
              <a:t> = </a:t>
            </a:r>
            <a:r>
              <a:rPr lang="en-US" sz="1200" kern="1200" dirty="0">
                <a:solidFill>
                  <a:schemeClr val="tx1"/>
                </a:solidFill>
                <a:effectLst/>
                <a:latin typeface="+mn-lt"/>
                <a:ea typeface="+mn-ea"/>
                <a:cs typeface="+mn-cs"/>
              </a:rPr>
              <a:t>"180000"</a:t>
            </a:r>
            <a:r>
              <a:rPr lang="en-US" dirty="0"/>
              <a:t>) })</a:t>
            </a:r>
          </a:p>
          <a:p>
            <a:pPr marL="285750" indent="-285750">
              <a:buFont typeface="Arial" charset="0"/>
              <a:buChar char="•"/>
            </a:pPr>
            <a:endParaRPr lang="en-US" dirty="0"/>
          </a:p>
          <a:p>
            <a:pPr marL="285750" indent="-285750">
              <a:buFont typeface="Arial" charset="0"/>
              <a:buChar char="•"/>
            </a:pPr>
            <a:r>
              <a:rPr lang="en-US" dirty="0"/>
              <a:t>Where </a:t>
            </a:r>
            <a:r>
              <a:rPr lang="en-US" dirty="0" err="1"/>
              <a:t>mykey</a:t>
            </a:r>
            <a:r>
              <a:rPr lang="en-US" dirty="0"/>
              <a:t> is set </a:t>
            </a:r>
            <a:r>
              <a:rPr lang="en-US" sz="1200" kern="1200" dirty="0">
                <a:solidFill>
                  <a:schemeClr val="tx1"/>
                </a:solidFill>
                <a:effectLst/>
                <a:latin typeface="+mn-lt"/>
                <a:ea typeface="+mn-ea"/>
                <a:cs typeface="+mn-cs"/>
              </a:rPr>
              <a:t>@</a:t>
            </a:r>
            <a:r>
              <a:rPr lang="en-US" sz="1200" kern="1200" dirty="0" err="1">
                <a:solidFill>
                  <a:schemeClr val="tx1"/>
                </a:solidFill>
                <a:effectLst/>
                <a:latin typeface="+mn-lt"/>
                <a:ea typeface="+mn-ea"/>
                <a:cs typeface="+mn-cs"/>
              </a:rPr>
              <a:t>HystrixCommand</a:t>
            </a:r>
            <a:r>
              <a:rPr lang="en-US" dirty="0"/>
              <a:t>(</a:t>
            </a:r>
            <a:r>
              <a:rPr lang="en-US" dirty="0" err="1"/>
              <a:t>fallbackMethod</a:t>
            </a:r>
            <a:r>
              <a:rPr lang="en-US" dirty="0"/>
              <a:t> = </a:t>
            </a:r>
            <a:r>
              <a:rPr lang="en-US" sz="1200" kern="1200" dirty="0">
                <a:solidFill>
                  <a:schemeClr val="tx1"/>
                </a:solidFill>
                <a:effectLst/>
                <a:latin typeface="+mn-lt"/>
                <a:ea typeface="+mn-ea"/>
                <a:cs typeface="+mn-cs"/>
              </a:rPr>
              <a:t>"</a:t>
            </a:r>
            <a:r>
              <a:rPr lang="en-US" sz="1200" kern="1200" dirty="0" err="1">
                <a:solidFill>
                  <a:schemeClr val="tx1"/>
                </a:solidFill>
                <a:effectLst/>
                <a:latin typeface="+mn-lt"/>
                <a:ea typeface="+mn-ea"/>
                <a:cs typeface="+mn-cs"/>
              </a:rPr>
              <a:t>defaultDoSomething</a:t>
            </a:r>
            <a:r>
              <a:rPr lang="en-US" sz="1200" kern="1200" dirty="0">
                <a:solidFill>
                  <a:schemeClr val="tx1"/>
                </a:solidFill>
                <a:effectLst/>
                <a:latin typeface="+mn-lt"/>
                <a:ea typeface="+mn-ea"/>
                <a:cs typeface="+mn-cs"/>
              </a:rPr>
              <a:t>", </a:t>
            </a:r>
            <a:r>
              <a:rPr lang="en-US" dirty="0" err="1"/>
              <a:t>commandKey</a:t>
            </a:r>
            <a:r>
              <a:rPr lang="en-US" dirty="0"/>
              <a:t> = </a:t>
            </a:r>
            <a:r>
              <a:rPr lang="en-US" sz="1200" kern="1200" dirty="0">
                <a:solidFill>
                  <a:schemeClr val="tx1"/>
                </a:solidFill>
                <a:effectLst/>
                <a:latin typeface="+mn-lt"/>
                <a:ea typeface="+mn-ea"/>
                <a:cs typeface="+mn-cs"/>
              </a:rPr>
              <a:t>"</a:t>
            </a:r>
            <a:r>
              <a:rPr lang="en-US" sz="1200" kern="1200" dirty="0" err="1">
                <a:solidFill>
                  <a:schemeClr val="tx1"/>
                </a:solidFill>
                <a:effectLst/>
                <a:latin typeface="+mn-lt"/>
                <a:ea typeface="+mn-ea"/>
                <a:cs typeface="+mn-cs"/>
              </a:rPr>
              <a:t>mykey</a:t>
            </a:r>
            <a:r>
              <a:rPr lang="en-US" sz="1200" kern="1200" dirty="0">
                <a:solidFill>
                  <a:schemeClr val="tx1"/>
                </a:solidFill>
                <a:effectLst/>
                <a:latin typeface="+mn-lt"/>
                <a:ea typeface="+mn-ea"/>
                <a:cs typeface="+mn-cs"/>
              </a:rPr>
              <a:t>"</a:t>
            </a:r>
            <a:r>
              <a:rPr lang="en-US" dirty="0"/>
              <a:t>)</a:t>
            </a:r>
          </a:p>
          <a:p>
            <a:pPr marL="285750" indent="-285750">
              <a:buFont typeface="Arial" charset="0"/>
              <a:buChar char="•"/>
            </a:pPr>
            <a:r>
              <a:rPr lang="en-US" sz="1200" kern="1200" dirty="0">
                <a:solidFill>
                  <a:schemeClr val="tx1"/>
                </a:solidFill>
                <a:effectLst/>
                <a:latin typeface="+mn-lt"/>
                <a:ea typeface="+mn-ea"/>
                <a:cs typeface="+mn-cs"/>
              </a:rPr>
              <a:t>#</a:t>
            </a:r>
            <a:r>
              <a:rPr lang="en-US" sz="1200" kern="1200" dirty="0" err="1">
                <a:solidFill>
                  <a:schemeClr val="tx1"/>
                </a:solidFill>
                <a:effectLst/>
                <a:latin typeface="+mn-lt"/>
                <a:ea typeface="+mn-ea"/>
                <a:cs typeface="+mn-cs"/>
              </a:rPr>
              <a:t>hystrix.command.mykey.circuitBreaker.requestVolumeThreshold</a:t>
            </a:r>
            <a:r>
              <a:rPr lang="en-US" sz="1200" kern="1200" dirty="0">
                <a:solidFill>
                  <a:schemeClr val="tx1"/>
                </a:solidFill>
                <a:effectLst/>
                <a:latin typeface="+mn-lt"/>
                <a:ea typeface="+mn-ea"/>
                <a:cs typeface="+mn-cs"/>
              </a:rPr>
              <a:t>=20</a:t>
            </a: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a:t>
            </a:r>
            <a:r>
              <a:rPr lang="en-US" sz="1200" kern="1200" dirty="0" err="1">
                <a:solidFill>
                  <a:schemeClr val="tx1"/>
                </a:solidFill>
                <a:effectLst/>
                <a:latin typeface="+mn-lt"/>
                <a:ea typeface="+mn-ea"/>
                <a:cs typeface="+mn-cs"/>
              </a:rPr>
              <a:t>hystrix.command.mykey.metrics.rollingStats.timeInMilliseconds</a:t>
            </a:r>
            <a:r>
              <a:rPr lang="en-US" sz="1200" kern="1200" dirty="0">
                <a:solidFill>
                  <a:schemeClr val="tx1"/>
                </a:solidFill>
                <a:effectLst/>
                <a:latin typeface="+mn-lt"/>
                <a:ea typeface="+mn-ea"/>
                <a:cs typeface="+mn-cs"/>
              </a:rPr>
              <a:t>=5000</a:t>
            </a: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#hystrix.command.default.circuitBreaker.errorThresholdPercentage=50</a:t>
            </a: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#hystrix.command.default.circuitBreaker.sleepWindowInMilliseconds=1000</a:t>
            </a:r>
            <a:endParaRPr lang="en-US" dirty="0"/>
          </a:p>
        </p:txBody>
      </p:sp>
      <p:sp>
        <p:nvSpPr>
          <p:cNvPr id="4" name="Slide Number Placeholder 3"/>
          <p:cNvSpPr>
            <a:spLocks noGrp="1"/>
          </p:cNvSpPr>
          <p:nvPr>
            <p:ph type="sldNum" sz="quarter" idx="10"/>
          </p:nvPr>
        </p:nvSpPr>
        <p:spPr/>
        <p:txBody>
          <a:bodyPr/>
          <a:lstStyle/>
          <a:p>
            <a:fld id="{73FCE4C0-1175-4F38-90ED-AE7A39817694}" type="slidenum">
              <a:rPr lang="en-US" smtClean="0"/>
              <a:t>13</a:t>
            </a:fld>
            <a:endParaRPr lang="en-US" dirty="0"/>
          </a:p>
        </p:txBody>
      </p:sp>
    </p:spTree>
    <p:extLst>
      <p:ext uri="{BB962C8B-B14F-4D97-AF65-F5344CB8AC3E}">
        <p14:creationId xmlns:p14="http://schemas.microsoft.com/office/powerpoint/2010/main" val="46760368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endParaRPr lang="en-US" altLang="en-US" dirty="0">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14</a:t>
            </a:fld>
            <a:endParaRPr lang="en-US" altLang="en-US">
              <a:latin typeface="Times New Roman" charset="0"/>
            </a:endParaRPr>
          </a:p>
        </p:txBody>
      </p:sp>
    </p:spTree>
    <p:extLst>
      <p:ext uri="{BB962C8B-B14F-4D97-AF65-F5344CB8AC3E}">
        <p14:creationId xmlns:p14="http://schemas.microsoft.com/office/powerpoint/2010/main" val="11699953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6082" name="Notes Placeholder 2"/>
          <p:cNvSpPr>
            <a:spLocks noGrp="1"/>
          </p:cNvSpPr>
          <p:nvPr>
            <p:ph type="body" idx="1"/>
          </p:nvPr>
        </p:nvSpPr>
        <p:spPr>
          <a:noFill/>
        </p:spPr>
        <p:txBody>
          <a:bodyPr/>
          <a:lstStyle/>
          <a:p>
            <a:r>
              <a:rPr lang="en-US" sz="1200" b="0" i="0" kern="1200" dirty="0">
                <a:solidFill>
                  <a:schemeClr val="tx1"/>
                </a:solidFill>
                <a:effectLst/>
                <a:latin typeface="+mn-lt"/>
                <a:ea typeface="+mn-ea"/>
                <a:cs typeface="+mn-cs"/>
              </a:rPr>
              <a:t>the fallback method in the beginning is called because of the exception, but when more than 20 such calls made within 10 seconds and more than 50% calls failed during that time then the circuit breaker trips (opens) and further calls to the method is not made but instead the fallback method is called directly. After a time specified by </a:t>
            </a:r>
            <a:r>
              <a:rPr lang="en-US" dirty="0" err="1"/>
              <a:t>circuitBreaker.sleepWindowInMilliseconds</a:t>
            </a:r>
            <a:r>
              <a:rPr lang="en-US" sz="1200" b="0" i="0" kern="1200" dirty="0">
                <a:solidFill>
                  <a:schemeClr val="tx1"/>
                </a:solidFill>
                <a:effectLst/>
                <a:latin typeface="+mn-lt"/>
                <a:ea typeface="+mn-ea"/>
                <a:cs typeface="+mn-cs"/>
              </a:rPr>
              <a:t> (default 5 seconds), circuit is reset (closed) automatically and the service method is called again.</a:t>
            </a:r>
          </a:p>
          <a:p>
            <a:endParaRPr lang="en-US" altLang="en-US" sz="1200" b="0" i="0" kern="1200" dirty="0">
              <a:solidFill>
                <a:schemeClr val="tx1"/>
              </a:solidFill>
              <a:effectLst/>
              <a:latin typeface="+mn-lt"/>
              <a:ea typeface="+mn-ea"/>
              <a:cs typeface="+mn-cs"/>
            </a:endParaRPr>
          </a:p>
          <a:p>
            <a:endParaRPr lang="en-US" alt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Service A calls Service B which waits for 2000 </a:t>
            </a:r>
            <a:r>
              <a:rPr lang="en-US" sz="1200" b="0" i="0" kern="1200" dirty="0" err="1">
                <a:solidFill>
                  <a:schemeClr val="tx1"/>
                </a:solidFill>
                <a:effectLst/>
                <a:latin typeface="+mn-lt"/>
                <a:ea typeface="+mn-ea"/>
                <a:cs typeface="+mn-cs"/>
              </a:rPr>
              <a:t>ms</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thread.sleep</a:t>
            </a:r>
            <a:r>
              <a:rPr lang="en-US" sz="1200" b="0" i="0" kern="1200" dirty="0">
                <a:solidFill>
                  <a:schemeClr val="tx1"/>
                </a:solidFill>
                <a:effectLst/>
                <a:latin typeface="+mn-lt"/>
                <a:ea typeface="+mn-ea"/>
                <a:cs typeface="+mn-cs"/>
              </a:rPr>
              <a:t>(2000). Here we used </a:t>
            </a:r>
            <a:r>
              <a:rPr lang="en-US" dirty="0" err="1"/>
              <a:t>execution.isolation.thread.timeoutInMilliseconds</a:t>
            </a:r>
            <a:r>
              <a:rPr lang="en-US" sz="1200" b="0" i="0" kern="1200" dirty="0">
                <a:solidFill>
                  <a:schemeClr val="tx1"/>
                </a:solidFill>
                <a:effectLst/>
                <a:latin typeface="+mn-lt"/>
                <a:ea typeface="+mn-ea"/>
                <a:cs typeface="+mn-cs"/>
              </a:rPr>
              <a:t> attribute with value 1000 means the </a:t>
            </a:r>
            <a:r>
              <a:rPr lang="en-US" dirty="0" err="1"/>
              <a:t>RestTemplate</a:t>
            </a:r>
            <a:r>
              <a:rPr lang="en-US" dirty="0"/>
              <a:t> will</a:t>
            </a:r>
            <a:r>
              <a:rPr lang="en-US" sz="1200" b="0" i="0" kern="1200" dirty="0">
                <a:solidFill>
                  <a:schemeClr val="tx1"/>
                </a:solidFill>
                <a:effectLst/>
                <a:latin typeface="+mn-lt"/>
                <a:ea typeface="+mn-ea"/>
                <a:cs typeface="+mn-cs"/>
              </a:rPr>
              <a:t> wait for 1000 </a:t>
            </a:r>
            <a:r>
              <a:rPr lang="en-US" sz="1200" b="0" i="0" kern="1200" dirty="0" err="1">
                <a:solidFill>
                  <a:schemeClr val="tx1"/>
                </a:solidFill>
                <a:effectLst/>
                <a:latin typeface="+mn-lt"/>
                <a:ea typeface="+mn-ea"/>
                <a:cs typeface="+mn-cs"/>
              </a:rPr>
              <a:t>ms</a:t>
            </a:r>
            <a:r>
              <a:rPr lang="en-US" sz="1200" b="0" i="0" kern="1200" dirty="0">
                <a:solidFill>
                  <a:schemeClr val="tx1"/>
                </a:solidFill>
                <a:effectLst/>
                <a:latin typeface="+mn-lt"/>
                <a:ea typeface="+mn-ea"/>
                <a:cs typeface="+mn-cs"/>
              </a:rPr>
              <a:t> and once this time is over than it perform fallback logic, where it executes the fallback method - "</a:t>
            </a:r>
            <a:r>
              <a:rPr lang="en-US" sz="1200" b="0" i="0" kern="1200" dirty="0" err="1">
                <a:solidFill>
                  <a:schemeClr val="tx1"/>
                </a:solidFill>
                <a:effectLst/>
                <a:latin typeface="+mn-lt"/>
                <a:ea typeface="+mn-ea"/>
                <a:cs typeface="+mn-cs"/>
              </a:rPr>
              <a:t>getFallBackData</a:t>
            </a:r>
            <a:r>
              <a:rPr lang="en-US" sz="1200" b="0" i="0" kern="1200" dirty="0">
                <a:solidFill>
                  <a:schemeClr val="tx1"/>
                </a:solidFill>
                <a:effectLst/>
                <a:latin typeface="+mn-lt"/>
                <a:ea typeface="+mn-ea"/>
                <a:cs typeface="+mn-cs"/>
              </a:rPr>
              <a:t>".</a:t>
            </a:r>
            <a:endParaRPr lang="en-US" altLang="en-US" dirty="0">
              <a:latin typeface="Times New Roman" charset="0"/>
              <a:cs typeface="Arial" charset="0"/>
            </a:endParaRPr>
          </a:p>
        </p:txBody>
      </p:sp>
      <p:sp>
        <p:nvSpPr>
          <p:cNvPr id="46083"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5E6D96EB-21BE-A840-A862-8168B09D358E}" type="slidenum">
              <a:rPr lang="en-US" altLang="en-US">
                <a:latin typeface="Times New Roman" charset="0"/>
              </a:rPr>
              <a:pPr/>
              <a:t>15</a:t>
            </a:fld>
            <a:endParaRPr lang="en-US" altLang="en-US">
              <a:latin typeface="Times New Roman" charset="0"/>
            </a:endParaRPr>
          </a:p>
        </p:txBody>
      </p:sp>
    </p:spTree>
    <p:extLst>
      <p:ext uri="{BB962C8B-B14F-4D97-AF65-F5344CB8AC3E}">
        <p14:creationId xmlns:p14="http://schemas.microsoft.com/office/powerpoint/2010/main" val="87431420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altLang="en-US" dirty="0">
                <a:latin typeface="Times New Roman" charset="0"/>
                <a:cs typeface="Arial" charset="0"/>
              </a:rPr>
              <a:t>https://</a:t>
            </a:r>
            <a:r>
              <a:rPr lang="en-US" altLang="en-US" dirty="0" err="1">
                <a:latin typeface="Times New Roman" charset="0"/>
                <a:cs typeface="Arial" charset="0"/>
              </a:rPr>
              <a:t>stackabuse.com</a:t>
            </a:r>
            <a:r>
              <a:rPr lang="en-US" altLang="en-US" dirty="0">
                <a:latin typeface="Times New Roman" charset="0"/>
                <a:cs typeface="Arial" charset="0"/>
              </a:rPr>
              <a:t>/spring-cloud-turbine/</a:t>
            </a:r>
          </a:p>
          <a:p>
            <a:endParaRPr lang="en-US" altLang="en-US" dirty="0">
              <a:latin typeface="Times New Roman" charset="0"/>
              <a:cs typeface="Arial" charset="0"/>
            </a:endParaRPr>
          </a:p>
          <a:p>
            <a:r>
              <a:rPr lang="en-US" sz="1200" b="0" i="0" kern="1200" dirty="0">
                <a:solidFill>
                  <a:schemeClr val="tx1"/>
                </a:solidFill>
                <a:effectLst/>
                <a:latin typeface="+mn-lt"/>
                <a:ea typeface="+mn-ea"/>
                <a:cs typeface="+mn-cs"/>
              </a:rPr>
              <a:t>Here, we are telling Turbine the Eureka server location, applications whose /</a:t>
            </a:r>
            <a:r>
              <a:rPr lang="en-US" sz="1200" b="0" i="0" kern="1200" dirty="0" err="1">
                <a:solidFill>
                  <a:schemeClr val="tx1"/>
                </a:solidFill>
                <a:effectLst/>
                <a:latin typeface="+mn-lt"/>
                <a:ea typeface="+mn-ea"/>
                <a:cs typeface="+mn-cs"/>
              </a:rPr>
              <a:t>hystrix.stream</a:t>
            </a:r>
            <a:r>
              <a:rPr lang="en-US" sz="1200" b="0" i="0" kern="1200" dirty="0">
                <a:solidFill>
                  <a:schemeClr val="tx1"/>
                </a:solidFill>
                <a:effectLst/>
                <a:latin typeface="+mn-lt"/>
                <a:ea typeface="+mn-ea"/>
                <a:cs typeface="+mn-cs"/>
              </a:rPr>
              <a:t> it needs to fetch and </a:t>
            </a:r>
            <a:r>
              <a:rPr lang="en-US" sz="1200" b="0" i="0" kern="1200" dirty="0" err="1">
                <a:solidFill>
                  <a:schemeClr val="tx1"/>
                </a:solidFill>
                <a:effectLst/>
                <a:latin typeface="+mn-lt"/>
                <a:ea typeface="+mn-ea"/>
                <a:cs typeface="+mn-cs"/>
              </a:rPr>
              <a:t>turbine.clusterNameExpression</a:t>
            </a:r>
            <a:r>
              <a:rPr lang="en-US" sz="1200" b="0" i="0" kern="1200" dirty="0">
                <a:solidFill>
                  <a:schemeClr val="tx1"/>
                </a:solidFill>
                <a:effectLst/>
                <a:latin typeface="+mn-lt"/>
                <a:ea typeface="+mn-ea"/>
                <a:cs typeface="+mn-cs"/>
              </a:rPr>
              <a:t> as new String("default"), which gives the cluster name of "default".</a:t>
            </a:r>
          </a:p>
          <a:p>
            <a:r>
              <a:rPr lang="en-US" sz="1200" b="0" i="0" kern="1200" dirty="0">
                <a:solidFill>
                  <a:schemeClr val="tx1"/>
                </a:solidFill>
                <a:effectLst/>
                <a:latin typeface="+mn-lt"/>
                <a:ea typeface="+mn-ea"/>
                <a:cs typeface="+mn-cs"/>
              </a:rPr>
              <a:t>We can open up http://localhost:9090/</a:t>
            </a:r>
            <a:r>
              <a:rPr lang="en-US" sz="1200" b="0" i="0" kern="1200" dirty="0" err="1">
                <a:solidFill>
                  <a:schemeClr val="tx1"/>
                </a:solidFill>
                <a:effectLst/>
                <a:latin typeface="+mn-lt"/>
                <a:ea typeface="+mn-ea"/>
                <a:cs typeface="+mn-cs"/>
              </a:rPr>
              <a:t>turbine.stream?cluster</a:t>
            </a:r>
            <a:r>
              <a:rPr lang="en-US" sz="1200" b="0" i="0" kern="1200" dirty="0">
                <a:solidFill>
                  <a:schemeClr val="tx1"/>
                </a:solidFill>
                <a:effectLst/>
                <a:latin typeface="+mn-lt"/>
                <a:ea typeface="+mn-ea"/>
                <a:cs typeface="+mn-cs"/>
              </a:rPr>
              <a:t>=default to see the aggregate stream of both user-service and recommendation-service:</a:t>
            </a:r>
          </a:p>
          <a:p>
            <a:endParaRPr lang="en-US" altLang="en-US" dirty="0">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16</a:t>
            </a:fld>
            <a:endParaRPr lang="en-US" altLang="en-US">
              <a:latin typeface="Times New Roman" charset="0"/>
            </a:endParaRPr>
          </a:p>
        </p:txBody>
      </p:sp>
    </p:spTree>
    <p:extLst>
      <p:ext uri="{BB962C8B-B14F-4D97-AF65-F5344CB8AC3E}">
        <p14:creationId xmlns:p14="http://schemas.microsoft.com/office/powerpoint/2010/main" val="277498770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sz="1200" b="0" i="0" kern="1200" dirty="0" err="1">
                <a:solidFill>
                  <a:schemeClr val="tx1"/>
                </a:solidFill>
                <a:effectLst/>
                <a:latin typeface="+mn-lt"/>
                <a:ea typeface="+mn-ea"/>
                <a:cs typeface="+mn-cs"/>
              </a:rPr>
              <a:t>magine</a:t>
            </a:r>
            <a:r>
              <a:rPr lang="en-US" sz="1200" b="0" i="0" kern="1200" dirty="0">
                <a:solidFill>
                  <a:schemeClr val="tx1"/>
                </a:solidFill>
                <a:effectLst/>
                <a:latin typeface="+mn-lt"/>
                <a:ea typeface="+mn-ea"/>
                <a:cs typeface="+mn-cs"/>
              </a:rPr>
              <a:t> a scenario in which you have to implement a UI for a complex CRM (Customer Relationship Management) application. In order to populate different portions of this UI and perform different user operations, you may have to invoke dozens of microservices. Also, UI has to be aware of the network locations (host and port) of all these microservices. In addition, if the network location of a microservice changes (which tends to happen quite frequently in cloud), UI will also have to be updated. To state the obvious, it’s a very bad design.</a:t>
            </a:r>
          </a:p>
          <a:p>
            <a:br>
              <a:rPr lang="en-US" dirty="0"/>
            </a:br>
            <a:endParaRPr lang="en-US" altLang="en-US" dirty="0">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17</a:t>
            </a:fld>
            <a:endParaRPr lang="en-US" altLang="en-US">
              <a:latin typeface="Times New Roman" charset="0"/>
            </a:endParaRPr>
          </a:p>
        </p:txBody>
      </p:sp>
    </p:spTree>
    <p:extLst>
      <p:ext uri="{BB962C8B-B14F-4D97-AF65-F5344CB8AC3E}">
        <p14:creationId xmlns:p14="http://schemas.microsoft.com/office/powerpoint/2010/main" val="61903710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sz="1200" b="0" i="0" kern="1200" dirty="0">
                <a:solidFill>
                  <a:schemeClr val="tx1"/>
                </a:solidFill>
                <a:effectLst/>
                <a:latin typeface="+mn-lt"/>
                <a:ea typeface="+mn-ea"/>
                <a:cs typeface="+mn-cs"/>
              </a:rPr>
              <a:t>, a typical web application should have the support for monitoring, authentication, security, CORS and etc. If the UI is directly invoking the microservices, the aforementioned cross cutting concerns should be implemented in each and every microservice separately. A simple change in CORS policy or authentication mechanism would force changes in all the microservices, which is inefficient and error prone.</a:t>
            </a:r>
          </a:p>
          <a:p>
            <a:r>
              <a:rPr lang="en-US" sz="1200" b="0" i="0" kern="1200" dirty="0">
                <a:solidFill>
                  <a:schemeClr val="tx1"/>
                </a:solidFill>
                <a:effectLst/>
                <a:latin typeface="+mn-lt"/>
                <a:ea typeface="+mn-ea"/>
                <a:cs typeface="+mn-cs"/>
              </a:rPr>
              <a:t>In order to have a more robust approach, we have to implement a single point of entry or a gateway for all the incoming traffic to microservices. UI will always send requests to the gateway and in turn the gateway will forward the requests to relevant microservices. Essentially, gateway acts as a middle-ware between the UI and the microservices. The following figure illustrates this concept.</a:t>
            </a:r>
          </a:p>
          <a:p>
            <a:endParaRPr lang="en-US" dirty="0"/>
          </a:p>
          <a:p>
            <a:endParaRPr lang="en-US" dirty="0"/>
          </a:p>
          <a:p>
            <a:r>
              <a:rPr lang="en-US" sz="1200" b="0" i="0" kern="1200" dirty="0">
                <a:solidFill>
                  <a:schemeClr val="tx1"/>
                </a:solidFill>
                <a:effectLst/>
                <a:latin typeface="+mn-lt"/>
                <a:ea typeface="+mn-ea"/>
                <a:cs typeface="+mn-cs"/>
              </a:rPr>
              <a:t>The two prime advantages of this approach are as follows.</a:t>
            </a:r>
          </a:p>
          <a:p>
            <a:r>
              <a:rPr lang="en-US" sz="1200" b="0" i="0" kern="1200" dirty="0">
                <a:solidFill>
                  <a:schemeClr val="tx1"/>
                </a:solidFill>
                <a:effectLst/>
                <a:latin typeface="+mn-lt"/>
                <a:ea typeface="+mn-ea"/>
                <a:cs typeface="+mn-cs"/>
              </a:rPr>
              <a:t>UI doesn’t need to be aware of the network locations of individual microservices. Instead, UI only needs to know the network location of the gateway. Gateway will route the incoming requests to relevant backend services.</a:t>
            </a:r>
          </a:p>
          <a:p>
            <a:r>
              <a:rPr lang="en-US" sz="1200" b="0" i="0" kern="1200" dirty="0">
                <a:solidFill>
                  <a:schemeClr val="tx1"/>
                </a:solidFill>
                <a:effectLst/>
                <a:latin typeface="+mn-lt"/>
                <a:ea typeface="+mn-ea"/>
                <a:cs typeface="+mn-cs"/>
              </a:rPr>
              <a:t>Cross cutting concerns such as authentication, security, monitoring, CORS and </a:t>
            </a:r>
            <a:r>
              <a:rPr lang="en-US" sz="1200" b="0" i="0" kern="1200" dirty="0" err="1">
                <a:solidFill>
                  <a:schemeClr val="tx1"/>
                </a:solidFill>
                <a:effectLst/>
                <a:latin typeface="+mn-lt"/>
                <a:ea typeface="+mn-ea"/>
                <a:cs typeface="+mn-cs"/>
              </a:rPr>
              <a:t>etc</a:t>
            </a:r>
            <a:r>
              <a:rPr lang="en-US" sz="1200" b="0" i="0" kern="1200" dirty="0">
                <a:solidFill>
                  <a:schemeClr val="tx1"/>
                </a:solidFill>
                <a:effectLst/>
                <a:latin typeface="+mn-lt"/>
                <a:ea typeface="+mn-ea"/>
                <a:cs typeface="+mn-cs"/>
              </a:rPr>
              <a:t> will be handled by the gateway. Whenever a change is required in any of these aspects, that change can be made in a single place (gateway) to affect all the microservices.</a:t>
            </a:r>
          </a:p>
          <a:p>
            <a:br>
              <a:rPr lang="en-US" dirty="0"/>
            </a:br>
            <a:endParaRPr lang="en-US" altLang="en-US" dirty="0">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18</a:t>
            </a:fld>
            <a:endParaRPr lang="en-US" altLang="en-US">
              <a:latin typeface="Times New Roman" charset="0"/>
            </a:endParaRPr>
          </a:p>
        </p:txBody>
      </p:sp>
    </p:spTree>
    <p:extLst>
      <p:ext uri="{BB962C8B-B14F-4D97-AF65-F5344CB8AC3E}">
        <p14:creationId xmlns:p14="http://schemas.microsoft.com/office/powerpoint/2010/main" val="398635543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sz="1200" b="0" i="0" kern="1200" dirty="0">
                <a:solidFill>
                  <a:schemeClr val="tx1"/>
                </a:solidFill>
                <a:effectLst/>
                <a:latin typeface="+mn-lt"/>
                <a:ea typeface="+mn-ea"/>
                <a:cs typeface="+mn-cs"/>
              </a:rPr>
              <a:t>, a typical web application should have the support for monitoring, authentication, security, CORS and etc. If the UI is directly invoking the microservices, the aforementioned cross cutting concerns should be implemented in each and every microservice separately. A simple change in CORS policy or authentication mechanism would force changes in all the microservices, which is inefficient and error prone.</a:t>
            </a:r>
          </a:p>
          <a:p>
            <a:r>
              <a:rPr lang="en-US" sz="1200" b="0" i="0" kern="1200" dirty="0">
                <a:solidFill>
                  <a:schemeClr val="tx1"/>
                </a:solidFill>
                <a:effectLst/>
                <a:latin typeface="+mn-lt"/>
                <a:ea typeface="+mn-ea"/>
                <a:cs typeface="+mn-cs"/>
              </a:rPr>
              <a:t>In order to have a more robust approach, we have to implement a single point of entry or a gateway for all the incoming traffic to microservices. UI will always send requests to the gateway and in turn the gateway will forward the requests to relevant microservices. Essentially, gateway acts as a middle-ware between the UI and the microservices. The following figure illustrates this concept.</a:t>
            </a:r>
          </a:p>
          <a:p>
            <a:endParaRPr lang="en-US" dirty="0"/>
          </a:p>
          <a:p>
            <a:endParaRPr lang="en-US" dirty="0"/>
          </a:p>
          <a:p>
            <a:r>
              <a:rPr lang="en-US" sz="1200" b="0" i="0" kern="1200" dirty="0">
                <a:solidFill>
                  <a:schemeClr val="tx1"/>
                </a:solidFill>
                <a:effectLst/>
                <a:latin typeface="+mn-lt"/>
                <a:ea typeface="+mn-ea"/>
                <a:cs typeface="+mn-cs"/>
              </a:rPr>
              <a:t>The two prime advantages of this approach are as follows.</a:t>
            </a:r>
          </a:p>
          <a:p>
            <a:r>
              <a:rPr lang="en-US" sz="1200" b="0" i="0" kern="1200" dirty="0">
                <a:solidFill>
                  <a:schemeClr val="tx1"/>
                </a:solidFill>
                <a:effectLst/>
                <a:latin typeface="+mn-lt"/>
                <a:ea typeface="+mn-ea"/>
                <a:cs typeface="+mn-cs"/>
              </a:rPr>
              <a:t>UI doesn’t need to be aware of the network locations of individual microservices. Instead, UI only needs to know the network location of the gateway. Gateway will route the incoming requests to relevant backend services.</a:t>
            </a:r>
          </a:p>
          <a:p>
            <a:r>
              <a:rPr lang="en-US" sz="1200" b="0" i="0" kern="1200" dirty="0">
                <a:solidFill>
                  <a:schemeClr val="tx1"/>
                </a:solidFill>
                <a:effectLst/>
                <a:latin typeface="+mn-lt"/>
                <a:ea typeface="+mn-ea"/>
                <a:cs typeface="+mn-cs"/>
              </a:rPr>
              <a:t>Cross cutting concerns such as authentication, security, monitoring, CORS and </a:t>
            </a:r>
            <a:r>
              <a:rPr lang="en-US" sz="1200" b="0" i="0" kern="1200" dirty="0" err="1">
                <a:solidFill>
                  <a:schemeClr val="tx1"/>
                </a:solidFill>
                <a:effectLst/>
                <a:latin typeface="+mn-lt"/>
                <a:ea typeface="+mn-ea"/>
                <a:cs typeface="+mn-cs"/>
              </a:rPr>
              <a:t>etc</a:t>
            </a:r>
            <a:r>
              <a:rPr lang="en-US" sz="1200" b="0" i="0" kern="1200" dirty="0">
                <a:solidFill>
                  <a:schemeClr val="tx1"/>
                </a:solidFill>
                <a:effectLst/>
                <a:latin typeface="+mn-lt"/>
                <a:ea typeface="+mn-ea"/>
                <a:cs typeface="+mn-cs"/>
              </a:rPr>
              <a:t> will be handled by the gateway. Whenever a change is required in any of these aspects, that change can be made in a single place (gateway) to affect all the microservices.</a:t>
            </a:r>
          </a:p>
          <a:p>
            <a:br>
              <a:rPr lang="en-US" dirty="0"/>
            </a:br>
            <a:endParaRPr lang="en-US" altLang="en-US" dirty="0">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19</a:t>
            </a:fld>
            <a:endParaRPr lang="en-US" altLang="en-US">
              <a:latin typeface="Times New Roman" charset="0"/>
            </a:endParaRPr>
          </a:p>
        </p:txBody>
      </p:sp>
    </p:spTree>
    <p:extLst>
      <p:ext uri="{BB962C8B-B14F-4D97-AF65-F5344CB8AC3E}">
        <p14:creationId xmlns:p14="http://schemas.microsoft.com/office/powerpoint/2010/main" val="26732320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3FCE4C0-1175-4F38-90ED-AE7A39817694}" type="slidenum">
              <a:rPr lang="en-US" smtClean="0"/>
              <a:t>2</a:t>
            </a:fld>
            <a:endParaRPr lang="en-US" dirty="0"/>
          </a:p>
        </p:txBody>
      </p:sp>
    </p:spTree>
    <p:extLst>
      <p:ext uri="{BB962C8B-B14F-4D97-AF65-F5344CB8AC3E}">
        <p14:creationId xmlns:p14="http://schemas.microsoft.com/office/powerpoint/2010/main" val="51341797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endParaRPr lang="en-US" altLang="en-US" dirty="0">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20</a:t>
            </a:fld>
            <a:endParaRPr lang="en-US" altLang="en-US">
              <a:latin typeface="Times New Roman" charset="0"/>
            </a:endParaRPr>
          </a:p>
        </p:txBody>
      </p:sp>
    </p:spTree>
    <p:extLst>
      <p:ext uri="{BB962C8B-B14F-4D97-AF65-F5344CB8AC3E}">
        <p14:creationId xmlns:p14="http://schemas.microsoft.com/office/powerpoint/2010/main" val="127537605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altLang="en-US" dirty="0">
                <a:latin typeface="Times New Roman" charset="0"/>
                <a:cs typeface="Arial" charset="0"/>
              </a:rPr>
              <a:t>https://</a:t>
            </a:r>
            <a:r>
              <a:rPr lang="en-US" altLang="en-US" dirty="0" err="1">
                <a:latin typeface="Times New Roman" charset="0"/>
                <a:cs typeface="Arial" charset="0"/>
              </a:rPr>
              <a:t>stackabuse.com</a:t>
            </a:r>
            <a:r>
              <a:rPr lang="en-US" altLang="en-US" dirty="0">
                <a:latin typeface="Times New Roman" charset="0"/>
                <a:cs typeface="Arial" charset="0"/>
              </a:rPr>
              <a:t>/spring-cloud-routing-with-</a:t>
            </a:r>
            <a:r>
              <a:rPr lang="en-US" altLang="en-US" dirty="0" err="1">
                <a:latin typeface="Times New Roman" charset="0"/>
                <a:cs typeface="Arial" charset="0"/>
              </a:rPr>
              <a:t>zuul</a:t>
            </a:r>
            <a:r>
              <a:rPr lang="en-US" altLang="en-US" dirty="0">
                <a:latin typeface="Times New Roman" charset="0"/>
                <a:cs typeface="Arial" charset="0"/>
              </a:rPr>
              <a:t>-and-gateway/</a:t>
            </a: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21</a:t>
            </a:fld>
            <a:endParaRPr lang="en-US" altLang="en-US">
              <a:latin typeface="Times New Roman" charset="0"/>
            </a:endParaRPr>
          </a:p>
        </p:txBody>
      </p:sp>
    </p:spTree>
    <p:extLst>
      <p:ext uri="{BB962C8B-B14F-4D97-AF65-F5344CB8AC3E}">
        <p14:creationId xmlns:p14="http://schemas.microsoft.com/office/powerpoint/2010/main" val="214235304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altLang="en-US">
                <a:latin typeface="Times New Roman" charset="0"/>
                <a:cs typeface="Arial" charset="0"/>
              </a:rPr>
              <a:t>https://www.journaldev.com/8195/spring-boot-cli-setup-and-helloworld-example</a:t>
            </a:r>
          </a:p>
          <a:p>
            <a:endParaRPr lang="en-US" altLang="en-US">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22</a:t>
            </a:fld>
            <a:endParaRPr lang="en-US" altLang="en-US">
              <a:latin typeface="Times New Roman" charset="0"/>
            </a:endParaRPr>
          </a:p>
        </p:txBody>
      </p:sp>
    </p:spTree>
    <p:extLst>
      <p:ext uri="{BB962C8B-B14F-4D97-AF65-F5344CB8AC3E}">
        <p14:creationId xmlns:p14="http://schemas.microsoft.com/office/powerpoint/2010/main" val="40435662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altLang="en-US">
                <a:latin typeface="Times New Roman" charset="0"/>
                <a:cs typeface="Arial" charset="0"/>
              </a:rPr>
              <a:t>https://www.journaldev.com/8195/spring-boot-cli-setup-and-helloworld-example</a:t>
            </a:r>
          </a:p>
          <a:p>
            <a:endParaRPr lang="en-US" altLang="en-US">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23</a:t>
            </a:fld>
            <a:endParaRPr lang="en-US" altLang="en-US">
              <a:latin typeface="Times New Roman" charset="0"/>
            </a:endParaRPr>
          </a:p>
        </p:txBody>
      </p:sp>
    </p:spTree>
    <p:extLst>
      <p:ext uri="{BB962C8B-B14F-4D97-AF65-F5344CB8AC3E}">
        <p14:creationId xmlns:p14="http://schemas.microsoft.com/office/powerpoint/2010/main" val="212153490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dirty="0">
                <a:hlinkClick r:id="rId3"/>
              </a:rPr>
              <a:t>https://exampledriven.wordpress.com/2016/07/06/spring-cloud-zuul-example/</a:t>
            </a:r>
            <a:endParaRPr lang="en-US" dirty="0"/>
          </a:p>
          <a:p>
            <a:endParaRPr lang="en-US" altLang="en-US" dirty="0">
              <a:latin typeface="Times New Roman" charset="0"/>
              <a:cs typeface="Arial" charset="0"/>
            </a:endParaRPr>
          </a:p>
          <a:p>
            <a:r>
              <a:rPr lang="en-US" dirty="0">
                <a:hlinkClick r:id="rId4"/>
              </a:rPr>
              <a:t>https://www.mscharhag.com/spring/api-gateway-with-spring-cloud-zuul</a:t>
            </a:r>
            <a:endParaRPr lang="en-US" altLang="en-US" dirty="0">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24</a:t>
            </a:fld>
            <a:endParaRPr lang="en-US" altLang="en-US">
              <a:latin typeface="Times New Roman" charset="0"/>
            </a:endParaRPr>
          </a:p>
        </p:txBody>
      </p:sp>
    </p:spTree>
    <p:extLst>
      <p:ext uri="{BB962C8B-B14F-4D97-AF65-F5344CB8AC3E}">
        <p14:creationId xmlns:p14="http://schemas.microsoft.com/office/powerpoint/2010/main" val="129701936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altLang="en-US" dirty="0">
                <a:latin typeface="Times New Roman" charset="0"/>
                <a:cs typeface="Arial" charset="0"/>
              </a:rPr>
              <a:t>https://</a:t>
            </a:r>
            <a:r>
              <a:rPr lang="en-US" altLang="en-US" dirty="0" err="1">
                <a:latin typeface="Times New Roman" charset="0"/>
                <a:cs typeface="Arial" charset="0"/>
              </a:rPr>
              <a:t>www.journaldev.com</a:t>
            </a:r>
            <a:r>
              <a:rPr lang="en-US" altLang="en-US" dirty="0">
                <a:latin typeface="Times New Roman" charset="0"/>
                <a:cs typeface="Arial" charset="0"/>
              </a:rPr>
              <a:t>/8195/spring-boot-cli-setup-and-</a:t>
            </a:r>
            <a:r>
              <a:rPr lang="en-US" altLang="en-US" dirty="0" err="1">
                <a:latin typeface="Times New Roman" charset="0"/>
                <a:cs typeface="Arial" charset="0"/>
              </a:rPr>
              <a:t>helloworld</a:t>
            </a:r>
            <a:r>
              <a:rPr lang="en-US" altLang="en-US" dirty="0">
                <a:latin typeface="Times New Roman" charset="0"/>
                <a:cs typeface="Arial" charset="0"/>
              </a:rPr>
              <a:t>-example</a:t>
            </a:r>
          </a:p>
          <a:p>
            <a:endParaRPr lang="en-US" altLang="en-US" dirty="0">
              <a:latin typeface="Times New Roman" charset="0"/>
              <a:cs typeface="Arial" charset="0"/>
            </a:endParaRPr>
          </a:p>
          <a:p>
            <a:r>
              <a:rPr lang="en-US" dirty="0">
                <a:hlinkClick r:id="rId3"/>
              </a:rPr>
              <a:t>https://medium.com/@arjunac009/spring-boot-microservice-with-centralized-authentication-zuul-eureka-jwt-5719e05fde29</a:t>
            </a:r>
            <a:endParaRPr lang="en-US" altLang="en-US" dirty="0">
              <a:latin typeface="Times New Roman" charset="0"/>
              <a:cs typeface="Arial" charset="0"/>
            </a:endParaRPr>
          </a:p>
          <a:p>
            <a:endParaRPr lang="en-US" altLang="en-US" dirty="0">
              <a:latin typeface="Times New Roman" charset="0"/>
              <a:cs typeface="Arial" charset="0"/>
            </a:endParaRPr>
          </a:p>
          <a:p>
            <a:r>
              <a:rPr lang="en-US" dirty="0">
                <a:hlinkClick r:id="rId4"/>
              </a:rPr>
              <a:t>https://exampledriven.wordpress.com/2016/07/06/spring-cloud-zuul-example/</a:t>
            </a:r>
            <a:endParaRPr lang="en-US" dirty="0"/>
          </a:p>
          <a:p>
            <a:r>
              <a:rPr lang="en-US" dirty="0">
                <a:hlinkClick r:id="rId5"/>
              </a:rPr>
              <a:t>https://medium.com/@jegasingamjeyanthasingam/zuul-functionality-routing-proxy-and-filters-285f911146ea</a:t>
            </a:r>
            <a:endParaRPr lang="en-US" altLang="en-US" dirty="0">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25</a:t>
            </a:fld>
            <a:endParaRPr lang="en-US" altLang="en-US">
              <a:latin typeface="Times New Roman" charset="0"/>
            </a:endParaRPr>
          </a:p>
        </p:txBody>
      </p:sp>
    </p:spTree>
    <p:extLst>
      <p:ext uri="{BB962C8B-B14F-4D97-AF65-F5344CB8AC3E}">
        <p14:creationId xmlns:p14="http://schemas.microsoft.com/office/powerpoint/2010/main" val="195582053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sz="1200" kern="1200" dirty="0" err="1">
                <a:solidFill>
                  <a:schemeClr val="tx1"/>
                </a:solidFill>
                <a:effectLst/>
                <a:latin typeface="+mn-lt"/>
                <a:ea typeface="+mn-ea"/>
                <a:cs typeface="+mn-cs"/>
              </a:rPr>
              <a:t>PreDecorationFilter</a:t>
            </a:r>
            <a:r>
              <a:rPr lang="en-US" sz="1200" kern="1200" dirty="0">
                <a:solidFill>
                  <a:schemeClr val="tx1"/>
                </a:solidFill>
                <a:effectLst/>
                <a:latin typeface="+mn-lt"/>
                <a:ea typeface="+mn-ea"/>
                <a:cs typeface="+mn-cs"/>
              </a:rPr>
              <a:t> =&gt; 5 =&gt; sets any of the headers like proxy. So set filter order higher than 5 for getting headers set by this filter</a:t>
            </a:r>
            <a:endParaRPr lang="en-US" altLang="en-US" dirty="0">
              <a:latin typeface="Times New Roman" charset="0"/>
              <a:cs typeface="Arial" charset="0"/>
            </a:endParaRPr>
          </a:p>
          <a:p>
            <a:endParaRPr lang="en-US" altLang="en-US" dirty="0">
              <a:latin typeface="Times New Roman" charset="0"/>
              <a:cs typeface="Arial" charset="0"/>
            </a:endParaRPr>
          </a:p>
          <a:p>
            <a:r>
              <a:rPr lang="en-US" altLang="en-US" dirty="0">
                <a:latin typeface="Times New Roman" charset="0"/>
                <a:cs typeface="Arial" charset="0"/>
              </a:rPr>
              <a:t>https://</a:t>
            </a:r>
            <a:r>
              <a:rPr lang="en-US" altLang="en-US" dirty="0" err="1">
                <a:latin typeface="Times New Roman" charset="0"/>
                <a:cs typeface="Arial" charset="0"/>
              </a:rPr>
              <a:t>www.journaldev.com</a:t>
            </a:r>
            <a:r>
              <a:rPr lang="en-US" altLang="en-US" dirty="0">
                <a:latin typeface="Times New Roman" charset="0"/>
                <a:cs typeface="Arial" charset="0"/>
              </a:rPr>
              <a:t>/8195/spring-boot-cli-setup-and-</a:t>
            </a:r>
            <a:r>
              <a:rPr lang="en-US" altLang="en-US" dirty="0" err="1">
                <a:latin typeface="Times New Roman" charset="0"/>
                <a:cs typeface="Arial" charset="0"/>
              </a:rPr>
              <a:t>helloworld</a:t>
            </a:r>
            <a:r>
              <a:rPr lang="en-US" altLang="en-US" dirty="0">
                <a:latin typeface="Times New Roman" charset="0"/>
                <a:cs typeface="Arial" charset="0"/>
              </a:rPr>
              <a:t>-example</a:t>
            </a:r>
          </a:p>
          <a:p>
            <a:endParaRPr lang="en-US" altLang="en-US" dirty="0">
              <a:latin typeface="Times New Roman" charset="0"/>
              <a:cs typeface="Arial" charset="0"/>
            </a:endParaRPr>
          </a:p>
          <a:p>
            <a:r>
              <a:rPr lang="en-US" dirty="0">
                <a:hlinkClick r:id="rId3"/>
              </a:rPr>
              <a:t>https://medium.com/@arjunac009/spring-boot-microservice-with-centralized-authentication-zuul-eureka-jwt-5719e05fde29</a:t>
            </a:r>
            <a:endParaRPr lang="en-US" altLang="en-US" dirty="0">
              <a:latin typeface="Times New Roman" charset="0"/>
              <a:cs typeface="Arial" charset="0"/>
            </a:endParaRPr>
          </a:p>
          <a:p>
            <a:endParaRPr lang="en-US" altLang="en-US" dirty="0">
              <a:latin typeface="Times New Roman" charset="0"/>
              <a:cs typeface="Arial" charset="0"/>
            </a:endParaRPr>
          </a:p>
          <a:p>
            <a:r>
              <a:rPr lang="en-US" dirty="0">
                <a:hlinkClick r:id="rId4"/>
              </a:rPr>
              <a:t>https://exampledriven.wordpress.com/2016/07/06/spring-cloud-zuul-example/</a:t>
            </a:r>
            <a:endParaRPr lang="en-US" dirty="0"/>
          </a:p>
          <a:p>
            <a:r>
              <a:rPr lang="en-US" dirty="0">
                <a:hlinkClick r:id="rId5"/>
              </a:rPr>
              <a:t>https://medium.com/@jegasingamjeyanthasingam/zuul-functionality-routing-proxy-and-filters-285f911146ea</a:t>
            </a:r>
            <a:endParaRPr lang="en-US" dirty="0"/>
          </a:p>
          <a:p>
            <a:endParaRPr lang="en-US" altLang="en-US" dirty="0">
              <a:latin typeface="Times New Roman" charset="0"/>
              <a:cs typeface="Arial" charset="0"/>
            </a:endParaRPr>
          </a:p>
          <a:p>
            <a:r>
              <a:rPr lang="en-US" dirty="0">
                <a:hlinkClick r:id="rId6"/>
              </a:rPr>
              <a:t>https://github.com/spring-cloud-samples/sample-zuul-filters</a:t>
            </a:r>
            <a:endParaRPr lang="en-US" dirty="0"/>
          </a:p>
          <a:p>
            <a:endParaRPr lang="en-US" altLang="en-US" dirty="0">
              <a:latin typeface="Times New Roman" charset="0"/>
              <a:cs typeface="Arial" charset="0"/>
            </a:endParaRPr>
          </a:p>
          <a:p>
            <a:endParaRPr lang="en-US" altLang="en-US" dirty="0">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26</a:t>
            </a:fld>
            <a:endParaRPr lang="en-US" altLang="en-US">
              <a:latin typeface="Times New Roman" charset="0"/>
            </a:endParaRPr>
          </a:p>
        </p:txBody>
      </p:sp>
    </p:spTree>
    <p:extLst>
      <p:ext uri="{BB962C8B-B14F-4D97-AF65-F5344CB8AC3E}">
        <p14:creationId xmlns:p14="http://schemas.microsoft.com/office/powerpoint/2010/main" val="166138939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pPr marL="342900" indent="-342900">
              <a:buFont typeface="Arial" charset="0"/>
              <a:buChar char="•"/>
            </a:pPr>
            <a:r>
              <a:rPr lang="en-US" sz="1200" b="0" i="0" kern="1200" dirty="0">
                <a:solidFill>
                  <a:schemeClr val="tx1"/>
                </a:solidFill>
                <a:effectLst/>
                <a:latin typeface="+mn-lt"/>
                <a:ea typeface="+mn-ea"/>
                <a:cs typeface="+mn-cs"/>
              </a:rPr>
              <a:t>So we will need to go through the logs of each service. Also how do we correlate the logs to a request call chain </a:t>
            </a:r>
            <a:r>
              <a:rPr lang="en-US" sz="1200" b="0" i="0" kern="1200" dirty="0" err="1">
                <a:solidFill>
                  <a:schemeClr val="tx1"/>
                </a:solidFill>
                <a:effectLst/>
                <a:latin typeface="+mn-lt"/>
                <a:ea typeface="+mn-ea"/>
                <a:cs typeface="+mn-cs"/>
              </a:rPr>
              <a:t>i.e</a:t>
            </a:r>
            <a:r>
              <a:rPr lang="en-US" sz="1200" b="0" i="0" kern="1200" dirty="0">
                <a:solidFill>
                  <a:schemeClr val="tx1"/>
                </a:solidFill>
                <a:effectLst/>
                <a:latin typeface="+mn-lt"/>
                <a:ea typeface="+mn-ea"/>
                <a:cs typeface="+mn-cs"/>
              </a:rPr>
              <a:t> which logs of microservices are related to Request1, which are related to Request2. </a:t>
            </a:r>
          </a:p>
          <a:p>
            <a:pPr marL="342900" marR="0" lvl="0" indent="-342900" algn="l" defTabSz="914400" rtl="0" eaLnBrk="1" fontAlgn="auto" latinLnBrk="0" hangingPunct="1">
              <a:lnSpc>
                <a:spcPct val="100000"/>
              </a:lnSpc>
              <a:spcBef>
                <a:spcPts val="0"/>
              </a:spcBef>
              <a:spcAft>
                <a:spcPts val="0"/>
              </a:spcAft>
              <a:buClrTx/>
              <a:buSzTx/>
              <a:buFont typeface="Arial" charset="0"/>
              <a:buChar char="•"/>
              <a:tabLst/>
              <a:defRPr/>
            </a:pPr>
            <a:r>
              <a:rPr lang="en-IN" dirty="0"/>
              <a:t>https://</a:t>
            </a:r>
            <a:r>
              <a:rPr lang="en-IN" dirty="0" err="1"/>
              <a:t>developer.ibm.com</a:t>
            </a:r>
            <a:r>
              <a:rPr lang="en-IN"/>
              <a:t>/languages/java/tutorials/monitor-spring-boot-microservices/</a:t>
            </a:r>
          </a:p>
          <a:p>
            <a:pPr marL="342900" indent="-342900">
              <a:buFont typeface="Arial" charset="0"/>
              <a:buChar char="•"/>
            </a:pPr>
            <a:endParaRPr lang="en-US" altLang="en-US" sz="1200" dirty="0"/>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27</a:t>
            </a:fld>
            <a:endParaRPr lang="en-US" altLang="en-US">
              <a:latin typeface="Times New Roman" charset="0"/>
            </a:endParaRPr>
          </a:p>
        </p:txBody>
      </p:sp>
    </p:spTree>
    <p:extLst>
      <p:ext uri="{BB962C8B-B14F-4D97-AF65-F5344CB8AC3E}">
        <p14:creationId xmlns:p14="http://schemas.microsoft.com/office/powerpoint/2010/main" val="172831057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pPr marL="342900" indent="-342900">
              <a:buFont typeface="Arial" charset="0"/>
              <a:buChar char="•"/>
            </a:pPr>
            <a:r>
              <a:rPr lang="en-US" altLang="en-US" sz="1200" dirty="0"/>
              <a:t>https://</a:t>
            </a:r>
            <a:r>
              <a:rPr lang="en-US" altLang="en-US" sz="1200" dirty="0" err="1"/>
              <a:t>www.novatec-gmbh.de</a:t>
            </a:r>
            <a:r>
              <a:rPr lang="en-US" altLang="en-US" sz="1200" dirty="0"/>
              <a:t>/</a:t>
            </a:r>
            <a:r>
              <a:rPr lang="en-US" altLang="en-US" sz="1200" dirty="0" err="1"/>
              <a:t>en</a:t>
            </a:r>
            <a:r>
              <a:rPr lang="en-US" altLang="en-US" sz="1200" dirty="0"/>
              <a:t>/blog/spring-cloud-sprint-a-fast-and-comprehensive-spring-cloud-services-tutorial/</a:t>
            </a:r>
          </a:p>
          <a:p>
            <a:pPr marL="342900" indent="-342900">
              <a:buFont typeface="Arial" charset="0"/>
              <a:buChar char="•"/>
            </a:pPr>
            <a:endParaRPr lang="en-US" altLang="en-US" sz="1200" dirty="0"/>
          </a:p>
          <a:p>
            <a:pPr marL="342900" indent="-342900">
              <a:buFont typeface="Arial" charset="0"/>
              <a:buChar char="•"/>
            </a:pPr>
            <a:r>
              <a:rPr lang="en-US" altLang="en-US" sz="1200" dirty="0"/>
              <a:t>For </a:t>
            </a:r>
            <a:r>
              <a:rPr lang="en-US" altLang="en-US" sz="1200"/>
              <a:t>the project Spring-Cloud-Sprint-master</a:t>
            </a:r>
            <a:endParaRPr lang="en-US" altLang="en-US" sz="1200" dirty="0"/>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28</a:t>
            </a:fld>
            <a:endParaRPr lang="en-US" altLang="en-US">
              <a:latin typeface="Times New Roman" charset="0"/>
            </a:endParaRPr>
          </a:p>
        </p:txBody>
      </p:sp>
    </p:spTree>
    <p:extLst>
      <p:ext uri="{BB962C8B-B14F-4D97-AF65-F5344CB8AC3E}">
        <p14:creationId xmlns:p14="http://schemas.microsoft.com/office/powerpoint/2010/main" val="170568537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pPr marL="342900" indent="-342900">
              <a:buFont typeface="Arial" charset="0"/>
              <a:buChar char="•"/>
            </a:pPr>
            <a:r>
              <a:rPr lang="en-US" sz="1200" b="0" i="0" kern="1200" dirty="0">
                <a:solidFill>
                  <a:schemeClr val="tx1"/>
                </a:solidFill>
                <a:effectLst/>
                <a:latin typeface="+mn-lt"/>
                <a:ea typeface="+mn-ea"/>
                <a:cs typeface="+mn-cs"/>
              </a:rPr>
              <a:t> If we have observed all the behaviors, then we can act accordingly to solve those issues and make the application more robust and fault-tolerant.</a:t>
            </a:r>
            <a:endParaRPr lang="en-US" altLang="en-US" sz="1200" dirty="0"/>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29</a:t>
            </a:fld>
            <a:endParaRPr lang="en-US" altLang="en-US">
              <a:latin typeface="Times New Roman" charset="0"/>
            </a:endParaRPr>
          </a:p>
        </p:txBody>
      </p:sp>
    </p:spTree>
    <p:extLst>
      <p:ext uri="{BB962C8B-B14F-4D97-AF65-F5344CB8AC3E}">
        <p14:creationId xmlns:p14="http://schemas.microsoft.com/office/powerpoint/2010/main" val="28015786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3FCE4C0-1175-4F38-90ED-AE7A39817694}" type="slidenum">
              <a:rPr lang="en-US" smtClean="0"/>
              <a:t>3</a:t>
            </a:fld>
            <a:endParaRPr lang="en-US" dirty="0"/>
          </a:p>
        </p:txBody>
      </p:sp>
    </p:spTree>
    <p:extLst>
      <p:ext uri="{BB962C8B-B14F-4D97-AF65-F5344CB8AC3E}">
        <p14:creationId xmlns:p14="http://schemas.microsoft.com/office/powerpoint/2010/main" val="47136372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pPr marL="342900" indent="-342900">
              <a:buFont typeface="Arial" charset="0"/>
              <a:buChar char="•"/>
            </a:pPr>
            <a:r>
              <a:rPr lang="en-US" sz="1200" b="0" i="0" kern="1200" dirty="0">
                <a:solidFill>
                  <a:schemeClr val="tx1"/>
                </a:solidFill>
                <a:effectLst/>
                <a:latin typeface="+mn-lt"/>
                <a:ea typeface="+mn-ea"/>
                <a:cs typeface="+mn-cs"/>
              </a:rPr>
              <a:t> If we have observed all the behaviors, then we can act accordingly to solve those issues and make the application more robust and fault-tolerant.</a:t>
            </a:r>
            <a:endParaRPr lang="en-US" altLang="en-US" sz="1200" dirty="0"/>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30</a:t>
            </a:fld>
            <a:endParaRPr lang="en-US" altLang="en-US">
              <a:latin typeface="Times New Roman" charset="0"/>
            </a:endParaRPr>
          </a:p>
        </p:txBody>
      </p:sp>
    </p:spTree>
    <p:extLst>
      <p:ext uri="{BB962C8B-B14F-4D97-AF65-F5344CB8AC3E}">
        <p14:creationId xmlns:p14="http://schemas.microsoft.com/office/powerpoint/2010/main" val="55708279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pPr marL="342900" indent="-342900">
              <a:buFont typeface="Arial" charset="0"/>
              <a:buChar char="•"/>
            </a:pPr>
            <a:r>
              <a:rPr lang="en-US" altLang="en-US" sz="1200" dirty="0"/>
              <a:t>https://</a:t>
            </a:r>
            <a:r>
              <a:rPr lang="en-US" altLang="en-US" sz="1200" dirty="0" err="1"/>
              <a:t>www.novatec-gmbh.de</a:t>
            </a:r>
            <a:r>
              <a:rPr lang="en-US" altLang="en-US" sz="1200" dirty="0"/>
              <a:t>/</a:t>
            </a:r>
            <a:r>
              <a:rPr lang="en-US" altLang="en-US" sz="1200" dirty="0" err="1"/>
              <a:t>en</a:t>
            </a:r>
            <a:r>
              <a:rPr lang="en-US" altLang="en-US" sz="1200" dirty="0"/>
              <a:t>/blog/spring-cloud-sprint-a-fast-and-comprehensive-spring-cloud-services-tutorial/</a:t>
            </a:r>
          </a:p>
          <a:p>
            <a:pPr marL="342900" indent="-342900">
              <a:buFont typeface="Arial" charset="0"/>
              <a:buChar char="•"/>
            </a:pPr>
            <a:endParaRPr lang="en-US" altLang="en-US" sz="1200" dirty="0"/>
          </a:p>
          <a:p>
            <a:pPr marL="342900" indent="-342900">
              <a:buFont typeface="Arial" charset="0"/>
              <a:buChar char="•"/>
            </a:pPr>
            <a:r>
              <a:rPr lang="en-US" altLang="en-US" sz="1200" dirty="0"/>
              <a:t>For </a:t>
            </a:r>
            <a:r>
              <a:rPr lang="en-US" altLang="en-US" sz="1200"/>
              <a:t>the project Spring-Cloud-Sprint-master</a:t>
            </a:r>
            <a:endParaRPr lang="en-US" altLang="en-US" sz="1200" dirty="0"/>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31</a:t>
            </a:fld>
            <a:endParaRPr lang="en-US" altLang="en-US">
              <a:latin typeface="Times New Roman" charset="0"/>
            </a:endParaRPr>
          </a:p>
        </p:txBody>
      </p:sp>
    </p:spTree>
    <p:extLst>
      <p:ext uri="{BB962C8B-B14F-4D97-AF65-F5344CB8AC3E}">
        <p14:creationId xmlns:p14="http://schemas.microsoft.com/office/powerpoint/2010/main" val="82319798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dirty="0">
                <a:hlinkClick r:id="rId3"/>
              </a:rPr>
              <a:t>https://www.baeldung.com/spring-cloud-sleuth-single-application</a:t>
            </a:r>
            <a:endParaRPr lang="en-US" dirty="0"/>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32</a:t>
            </a:fld>
            <a:endParaRPr lang="en-US" altLang="en-US">
              <a:latin typeface="Times New Roman" charset="0"/>
            </a:endParaRPr>
          </a:p>
        </p:txBody>
      </p:sp>
    </p:spTree>
    <p:extLst>
      <p:ext uri="{BB962C8B-B14F-4D97-AF65-F5344CB8AC3E}">
        <p14:creationId xmlns:p14="http://schemas.microsoft.com/office/powerpoint/2010/main" val="209481333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endParaRPr lang="en-US" altLang="en-US" dirty="0">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33</a:t>
            </a:fld>
            <a:endParaRPr lang="en-US" altLang="en-US">
              <a:latin typeface="Times New Roman" charset="0"/>
            </a:endParaRPr>
          </a:p>
        </p:txBody>
      </p:sp>
    </p:spTree>
    <p:extLst>
      <p:ext uri="{BB962C8B-B14F-4D97-AF65-F5344CB8AC3E}">
        <p14:creationId xmlns:p14="http://schemas.microsoft.com/office/powerpoint/2010/main" val="120259261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In distributed tracing the data volumes can be very high so sampling can be </a:t>
            </a:r>
            <a:r>
              <a:rPr lang="en-US" sz="1200" b="0" i="0" kern="1200" dirty="0" err="1">
                <a:solidFill>
                  <a:schemeClr val="tx1"/>
                </a:solidFill>
                <a:effectLst/>
                <a:latin typeface="+mn-lt"/>
                <a:ea typeface="+mn-ea"/>
                <a:cs typeface="+mn-cs"/>
              </a:rPr>
              <a:t>important.This</a:t>
            </a:r>
            <a:r>
              <a:rPr lang="en-US" sz="1200" b="0" i="0" kern="1200" dirty="0">
                <a:solidFill>
                  <a:schemeClr val="tx1"/>
                </a:solidFill>
                <a:effectLst/>
                <a:latin typeface="+mn-lt"/>
                <a:ea typeface="+mn-ea"/>
                <a:cs typeface="+mn-cs"/>
              </a:rPr>
              <a:t> determines what amount of data you want to send to a centralized log analysis tool. If you want to send all the data or only a part of it. If you are exporting span data to </a:t>
            </a:r>
            <a:r>
              <a:rPr lang="en-US" sz="1200" b="0" i="0" kern="1200" dirty="0" err="1">
                <a:solidFill>
                  <a:schemeClr val="tx1"/>
                </a:solidFill>
                <a:effectLst/>
                <a:latin typeface="+mn-lt"/>
                <a:ea typeface="+mn-ea"/>
                <a:cs typeface="+mn-cs"/>
              </a:rPr>
              <a:t>Zipkin</a:t>
            </a:r>
            <a:r>
              <a:rPr lang="en-US" sz="1200" b="0" i="0" kern="1200" dirty="0">
                <a:solidFill>
                  <a:schemeClr val="tx1"/>
                </a:solidFill>
                <a:effectLst/>
                <a:latin typeface="+mn-lt"/>
                <a:ea typeface="+mn-ea"/>
                <a:cs typeface="+mn-cs"/>
              </a:rPr>
              <a:t> or Spring Cloud Stream, there is also an </a:t>
            </a:r>
            <a:r>
              <a:rPr lang="en-US" sz="1200" b="0" i="0" kern="1200" dirty="0" err="1">
                <a:solidFill>
                  <a:schemeClr val="tx1"/>
                </a:solidFill>
                <a:effectLst/>
                <a:latin typeface="+mn-lt"/>
                <a:ea typeface="+mn-ea"/>
                <a:cs typeface="+mn-cs"/>
              </a:rPr>
              <a:t>AlwaysSampler</a:t>
            </a:r>
            <a:r>
              <a:rPr lang="en-US" sz="1200" b="0" i="0" kern="1200" dirty="0">
                <a:solidFill>
                  <a:schemeClr val="tx1"/>
                </a:solidFill>
                <a:effectLst/>
                <a:latin typeface="+mn-lt"/>
                <a:ea typeface="+mn-ea"/>
                <a:cs typeface="+mn-cs"/>
              </a:rPr>
              <a:t> that exports everything and a </a:t>
            </a:r>
            <a:r>
              <a:rPr lang="en-US" sz="1200" b="0" i="0" kern="1200" dirty="0" err="1">
                <a:solidFill>
                  <a:schemeClr val="tx1"/>
                </a:solidFill>
                <a:effectLst/>
                <a:latin typeface="+mn-lt"/>
                <a:ea typeface="+mn-ea"/>
                <a:cs typeface="+mn-cs"/>
              </a:rPr>
              <a:t>PercentageBasedSampler</a:t>
            </a:r>
            <a:r>
              <a:rPr lang="en-US" sz="1200" b="0" i="0" kern="1200" dirty="0">
                <a:solidFill>
                  <a:schemeClr val="tx1"/>
                </a:solidFill>
                <a:effectLst/>
                <a:latin typeface="+mn-lt"/>
                <a:ea typeface="+mn-ea"/>
                <a:cs typeface="+mn-cs"/>
              </a:rPr>
              <a:t> that samples a fixed fraction of spans. We will be making use of the Always Sampler for this example.</a:t>
            </a:r>
          </a:p>
          <a:p>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Use a rate above 100 traces per second with extreme caution as it can overload your tracing system.</a:t>
            </a:r>
          </a:p>
          <a:p>
            <a:endParaRPr lang="en-US" altLang="en-US" sz="1200" b="0" i="0" kern="1200" dirty="0">
              <a:solidFill>
                <a:schemeClr val="tx1"/>
              </a:solidFill>
              <a:effectLst/>
              <a:latin typeface="+mn-lt"/>
              <a:ea typeface="+mn-ea"/>
              <a:cs typeface="+mn-cs"/>
            </a:endParaRPr>
          </a:p>
          <a:p>
            <a:r>
              <a:rPr lang="en-US" dirty="0">
                <a:hlinkClick r:id="rId3"/>
              </a:rPr>
              <a:t>https://cloud.spring.io/spring-cloud-sleuth/reference/html/#sampling</a:t>
            </a:r>
            <a:endParaRPr lang="en-US" dirty="0"/>
          </a:p>
          <a:p>
            <a:endParaRPr lang="en-US" altLang="en-US" dirty="0">
              <a:latin typeface="Times New Roman" charset="0"/>
              <a:cs typeface="Arial" charset="0"/>
            </a:endParaRPr>
          </a:p>
          <a:p>
            <a:r>
              <a:rPr lang="en-US" dirty="0">
                <a:hlinkClick r:id="rId4"/>
              </a:rPr>
              <a:t>https://reflectoring.io/tracing-with-spring-cloud-sleuth/</a:t>
            </a:r>
            <a:endParaRPr lang="en-US" dirty="0"/>
          </a:p>
          <a:p>
            <a:endParaRPr lang="en-US" altLang="en-US" dirty="0">
              <a:latin typeface="Times New Roman" charset="0"/>
              <a:cs typeface="Arial" charset="0"/>
            </a:endParaRPr>
          </a:p>
          <a:p>
            <a:r>
              <a:rPr lang="en-US" altLang="en-US" dirty="0">
                <a:latin typeface="Times New Roman" charset="0"/>
                <a:cs typeface="Arial" charset="0"/>
              </a:rPr>
              <a:t>https://</a:t>
            </a:r>
            <a:r>
              <a:rPr lang="en-US" altLang="en-US" dirty="0" err="1">
                <a:latin typeface="Times New Roman" charset="0"/>
                <a:cs typeface="Arial" charset="0"/>
              </a:rPr>
              <a:t>www.baeldung.com</a:t>
            </a:r>
            <a:r>
              <a:rPr lang="en-US" altLang="en-US" dirty="0">
                <a:latin typeface="Times New Roman" charset="0"/>
                <a:cs typeface="Arial" charset="0"/>
              </a:rPr>
              <a:t>/spring-cloud-sleuth-single-application</a:t>
            </a: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34</a:t>
            </a:fld>
            <a:endParaRPr lang="en-US" altLang="en-US">
              <a:latin typeface="Times New Roman" charset="0"/>
            </a:endParaRPr>
          </a:p>
        </p:txBody>
      </p:sp>
    </p:spTree>
    <p:extLst>
      <p:ext uri="{BB962C8B-B14F-4D97-AF65-F5344CB8AC3E}">
        <p14:creationId xmlns:p14="http://schemas.microsoft.com/office/powerpoint/2010/main" val="85682000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endParaRPr lang="en-US" altLang="en-US" dirty="0">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35</a:t>
            </a:fld>
            <a:endParaRPr lang="en-US" altLang="en-US">
              <a:latin typeface="Times New Roman" charset="0"/>
            </a:endParaRPr>
          </a:p>
        </p:txBody>
      </p:sp>
    </p:spTree>
    <p:extLst>
      <p:ext uri="{BB962C8B-B14F-4D97-AF65-F5344CB8AC3E}">
        <p14:creationId xmlns:p14="http://schemas.microsoft.com/office/powerpoint/2010/main" val="208639118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pPr marL="342900" indent="-342900">
              <a:buFont typeface="Arial" charset="0"/>
              <a:buChar char="•"/>
            </a:pPr>
            <a:r>
              <a:rPr lang="en-US" sz="1200" dirty="0">
                <a:hlinkClick r:id="rId3"/>
              </a:rPr>
              <a:t>https://mvnrepository.com/artifact/io.zipkin.java/zipkin-server/2.12.9</a:t>
            </a:r>
            <a:endParaRPr lang="en-US" sz="1200" dirty="0"/>
          </a:p>
          <a:p>
            <a:pPr marL="342900" indent="-342900">
              <a:buFont typeface="Arial" charset="0"/>
              <a:buChar char="•"/>
            </a:pPr>
            <a:endParaRPr lang="en-US" sz="1200" dirty="0"/>
          </a:p>
          <a:p>
            <a:pPr marL="342900" indent="-342900">
              <a:buFont typeface="Arial" charset="0"/>
              <a:buChar char="•"/>
            </a:pPr>
            <a:r>
              <a:rPr lang="en-US" sz="1200" dirty="0"/>
              <a:t>notification-service</a:t>
            </a:r>
          </a:p>
          <a:p>
            <a:pPr marL="342900" indent="-342900">
              <a:buFont typeface="Arial" charset="0"/>
              <a:buChar char="•"/>
            </a:pPr>
            <a:r>
              <a:rPr lang="en-US" sz="1200" dirty="0"/>
              <a:t>rapid-</a:t>
            </a:r>
            <a:r>
              <a:rPr lang="en-US" sz="1200" dirty="0" err="1"/>
              <a:t>api</a:t>
            </a:r>
            <a:r>
              <a:rPr lang="en-US" sz="1200" dirty="0"/>
              <a:t>-service</a:t>
            </a:r>
          </a:p>
          <a:p>
            <a:pPr marL="342900" indent="-342900">
              <a:buFont typeface="Arial" charset="0"/>
              <a:buChar char="•"/>
            </a:pPr>
            <a:r>
              <a:rPr lang="en-US" sz="1200" dirty="0" err="1"/>
              <a:t>registation</a:t>
            </a:r>
            <a:r>
              <a:rPr lang="en-US" sz="1200" dirty="0"/>
              <a:t>-service</a:t>
            </a:r>
          </a:p>
          <a:p>
            <a:pPr marL="342900" indent="-342900">
              <a:buFont typeface="Arial" charset="0"/>
              <a:buChar char="•"/>
            </a:pPr>
            <a:r>
              <a:rPr lang="en-US" sz="1200" dirty="0"/>
              <a:t>spring-observability</a:t>
            </a: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36</a:t>
            </a:fld>
            <a:endParaRPr lang="en-US" altLang="en-US">
              <a:latin typeface="Times New Roman" charset="0"/>
            </a:endParaRPr>
          </a:p>
        </p:txBody>
      </p:sp>
    </p:spTree>
    <p:extLst>
      <p:ext uri="{BB962C8B-B14F-4D97-AF65-F5344CB8AC3E}">
        <p14:creationId xmlns:p14="http://schemas.microsoft.com/office/powerpoint/2010/main" val="13134139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sz="1200" b="0" i="0" kern="1200" dirty="0">
                <a:solidFill>
                  <a:schemeClr val="tx1"/>
                </a:solidFill>
                <a:effectLst/>
                <a:latin typeface="+mn-lt"/>
                <a:ea typeface="+mn-ea"/>
                <a:cs typeface="+mn-cs"/>
              </a:rPr>
              <a:t>Here we are maintaining same property name for different environment, as we generally maintain properties for different environments like </a:t>
            </a:r>
            <a:r>
              <a:rPr lang="en-US" sz="1200" b="0" i="0" kern="1200" dirty="0" err="1">
                <a:solidFill>
                  <a:schemeClr val="tx1"/>
                </a:solidFill>
                <a:effectLst/>
                <a:latin typeface="+mn-lt"/>
                <a:ea typeface="+mn-ea"/>
                <a:cs typeface="+mn-cs"/>
              </a:rPr>
              <a:t>urls</a:t>
            </a:r>
            <a:r>
              <a:rPr lang="en-US" sz="1200" b="0" i="0" kern="1200" dirty="0">
                <a:solidFill>
                  <a:schemeClr val="tx1"/>
                </a:solidFill>
                <a:effectLst/>
                <a:latin typeface="+mn-lt"/>
                <a:ea typeface="+mn-ea"/>
                <a:cs typeface="+mn-cs"/>
              </a:rPr>
              <a:t>, credentials, database details etc. Here the most important point is that we need to append hyphen (-) with the environment name in each property so that </a:t>
            </a:r>
            <a:r>
              <a:rPr lang="en-US" sz="1200" b="0" i="0" kern="1200" dirty="0" err="1">
                <a:solidFill>
                  <a:schemeClr val="tx1"/>
                </a:solidFill>
                <a:effectLst/>
                <a:latin typeface="+mn-lt"/>
                <a:ea typeface="+mn-ea"/>
                <a:cs typeface="+mn-cs"/>
              </a:rPr>
              <a:t>config</a:t>
            </a:r>
            <a:r>
              <a:rPr lang="en-US" sz="1200" b="0" i="0" kern="1200" dirty="0">
                <a:solidFill>
                  <a:schemeClr val="tx1"/>
                </a:solidFill>
                <a:effectLst/>
                <a:latin typeface="+mn-lt"/>
                <a:ea typeface="+mn-ea"/>
                <a:cs typeface="+mn-cs"/>
              </a:rPr>
              <a:t> server understands it. Also, we need to name the properties file with the </a:t>
            </a:r>
            <a:r>
              <a:rPr lang="en-US" sz="1200" b="0" i="0" kern="1200" dirty="0" err="1">
                <a:solidFill>
                  <a:schemeClr val="tx1"/>
                </a:solidFill>
                <a:effectLst/>
                <a:latin typeface="+mn-lt"/>
                <a:ea typeface="+mn-ea"/>
                <a:cs typeface="+mn-cs"/>
              </a:rPr>
              <a:t>config</a:t>
            </a:r>
            <a:r>
              <a:rPr lang="en-US" sz="1200" b="0" i="0" kern="1200" dirty="0">
                <a:solidFill>
                  <a:schemeClr val="tx1"/>
                </a:solidFill>
                <a:effectLst/>
                <a:latin typeface="+mn-lt"/>
                <a:ea typeface="+mn-ea"/>
                <a:cs typeface="+mn-cs"/>
              </a:rPr>
              <a:t> client service name that we will create after this.</a:t>
            </a:r>
          </a:p>
          <a:p>
            <a:endParaRPr lang="en-US" altLang="en-US" sz="1200" b="0" i="0" kern="1200" dirty="0">
              <a:solidFill>
                <a:schemeClr val="tx1"/>
              </a:solidFill>
              <a:effectLst/>
              <a:latin typeface="+mn-lt"/>
              <a:ea typeface="+mn-ea"/>
              <a:cs typeface="+mn-cs"/>
            </a:endParaRPr>
          </a:p>
          <a:p>
            <a:endParaRPr lang="en-US" altLang="en-US" sz="1200" b="0" i="0" kern="1200" dirty="0">
              <a:solidFill>
                <a:schemeClr val="tx1"/>
              </a:solidFill>
              <a:effectLst/>
              <a:latin typeface="+mn-lt"/>
              <a:ea typeface="+mn-ea"/>
              <a:cs typeface="+mn-cs"/>
            </a:endParaRPr>
          </a:p>
          <a:p>
            <a:r>
              <a:rPr lang="en-US" dirty="0" err="1"/>
              <a:t>spring.cloud.config.server.git.uri</a:t>
            </a:r>
            <a:r>
              <a:rPr lang="en-US" sz="1200" b="0" i="0" kern="1200" dirty="0">
                <a:solidFill>
                  <a:schemeClr val="tx1"/>
                </a:solidFill>
                <a:effectLst/>
                <a:latin typeface="+mn-lt"/>
                <a:ea typeface="+mn-ea"/>
                <a:cs typeface="+mn-cs"/>
              </a:rPr>
              <a:t> will bind the </a:t>
            </a:r>
            <a:r>
              <a:rPr lang="en-US" sz="1200" b="0" i="0" kern="1200" dirty="0" err="1">
                <a:solidFill>
                  <a:schemeClr val="tx1"/>
                </a:solidFill>
                <a:effectLst/>
                <a:latin typeface="+mn-lt"/>
                <a:ea typeface="+mn-ea"/>
                <a:cs typeface="+mn-cs"/>
              </a:rPr>
              <a:t>git</a:t>
            </a:r>
            <a:r>
              <a:rPr lang="en-US" sz="1200" b="0" i="0" kern="1200" dirty="0">
                <a:solidFill>
                  <a:schemeClr val="tx1"/>
                </a:solidFill>
                <a:effectLst/>
                <a:latin typeface="+mn-lt"/>
                <a:ea typeface="+mn-ea"/>
                <a:cs typeface="+mn-cs"/>
              </a:rPr>
              <a:t> location to look for the configuration. Here we are using local </a:t>
            </a:r>
            <a:r>
              <a:rPr lang="en-US" sz="1200" b="0" i="0" kern="1200" dirty="0" err="1">
                <a:solidFill>
                  <a:schemeClr val="tx1"/>
                </a:solidFill>
                <a:effectLst/>
                <a:latin typeface="+mn-lt"/>
                <a:ea typeface="+mn-ea"/>
                <a:cs typeface="+mn-cs"/>
              </a:rPr>
              <a:t>git</a:t>
            </a:r>
            <a:r>
              <a:rPr lang="en-US" sz="1200" b="0" i="0" kern="1200" dirty="0">
                <a:solidFill>
                  <a:schemeClr val="tx1"/>
                </a:solidFill>
                <a:effectLst/>
                <a:latin typeface="+mn-lt"/>
                <a:ea typeface="+mn-ea"/>
                <a:cs typeface="+mn-cs"/>
              </a:rPr>
              <a:t> repo but can be switched to remote got location by just changing this location.</a:t>
            </a:r>
            <a:endParaRPr lang="en-US" altLang="en-US" dirty="0">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37</a:t>
            </a:fld>
            <a:endParaRPr lang="en-US" altLang="en-US">
              <a:latin typeface="Times New Roman" charset="0"/>
            </a:endParaRPr>
          </a:p>
        </p:txBody>
      </p:sp>
    </p:spTree>
    <p:extLst>
      <p:ext uri="{BB962C8B-B14F-4D97-AF65-F5344CB8AC3E}">
        <p14:creationId xmlns:p14="http://schemas.microsoft.com/office/powerpoint/2010/main" val="121007306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sz="1200" b="0" i="0" kern="1200" dirty="0">
                <a:solidFill>
                  <a:schemeClr val="tx1"/>
                </a:solidFill>
                <a:effectLst/>
                <a:latin typeface="+mn-lt"/>
                <a:ea typeface="+mn-ea"/>
                <a:cs typeface="+mn-cs"/>
              </a:rPr>
              <a:t>Here we are maintaining same property name for different environment, as we generally maintain properties for different environments like </a:t>
            </a:r>
            <a:r>
              <a:rPr lang="en-US" sz="1200" b="0" i="0" kern="1200" dirty="0" err="1">
                <a:solidFill>
                  <a:schemeClr val="tx1"/>
                </a:solidFill>
                <a:effectLst/>
                <a:latin typeface="+mn-lt"/>
                <a:ea typeface="+mn-ea"/>
                <a:cs typeface="+mn-cs"/>
              </a:rPr>
              <a:t>urls</a:t>
            </a:r>
            <a:r>
              <a:rPr lang="en-US" sz="1200" b="0" i="0" kern="1200" dirty="0">
                <a:solidFill>
                  <a:schemeClr val="tx1"/>
                </a:solidFill>
                <a:effectLst/>
                <a:latin typeface="+mn-lt"/>
                <a:ea typeface="+mn-ea"/>
                <a:cs typeface="+mn-cs"/>
              </a:rPr>
              <a:t>, credentials, database details etc. Here the most important point is that we need to append hyphen (-) with the environment name in each property so that </a:t>
            </a:r>
            <a:r>
              <a:rPr lang="en-US" sz="1200" b="0" i="0" kern="1200" dirty="0" err="1">
                <a:solidFill>
                  <a:schemeClr val="tx1"/>
                </a:solidFill>
                <a:effectLst/>
                <a:latin typeface="+mn-lt"/>
                <a:ea typeface="+mn-ea"/>
                <a:cs typeface="+mn-cs"/>
              </a:rPr>
              <a:t>config</a:t>
            </a:r>
            <a:r>
              <a:rPr lang="en-US" sz="1200" b="0" i="0" kern="1200" dirty="0">
                <a:solidFill>
                  <a:schemeClr val="tx1"/>
                </a:solidFill>
                <a:effectLst/>
                <a:latin typeface="+mn-lt"/>
                <a:ea typeface="+mn-ea"/>
                <a:cs typeface="+mn-cs"/>
              </a:rPr>
              <a:t> server understands it. Also, we need to name the properties file with the </a:t>
            </a:r>
            <a:r>
              <a:rPr lang="en-US" sz="1200" b="0" i="0" kern="1200" dirty="0" err="1">
                <a:solidFill>
                  <a:schemeClr val="tx1"/>
                </a:solidFill>
                <a:effectLst/>
                <a:latin typeface="+mn-lt"/>
                <a:ea typeface="+mn-ea"/>
                <a:cs typeface="+mn-cs"/>
              </a:rPr>
              <a:t>config</a:t>
            </a:r>
            <a:r>
              <a:rPr lang="en-US" sz="1200" b="0" i="0" kern="1200" dirty="0">
                <a:solidFill>
                  <a:schemeClr val="tx1"/>
                </a:solidFill>
                <a:effectLst/>
                <a:latin typeface="+mn-lt"/>
                <a:ea typeface="+mn-ea"/>
                <a:cs typeface="+mn-cs"/>
              </a:rPr>
              <a:t> client service name that we will create after this.</a:t>
            </a:r>
          </a:p>
          <a:p>
            <a:endParaRPr lang="en-US" altLang="en-US" sz="1200" b="0" i="0" kern="1200" dirty="0">
              <a:solidFill>
                <a:schemeClr val="tx1"/>
              </a:solidFill>
              <a:effectLst/>
              <a:latin typeface="+mn-lt"/>
              <a:ea typeface="+mn-ea"/>
              <a:cs typeface="+mn-cs"/>
            </a:endParaRPr>
          </a:p>
          <a:p>
            <a:endParaRPr lang="en-US" altLang="en-US" sz="1200" b="0" i="0" kern="1200" dirty="0">
              <a:solidFill>
                <a:schemeClr val="tx1"/>
              </a:solidFill>
              <a:effectLst/>
              <a:latin typeface="+mn-lt"/>
              <a:ea typeface="+mn-ea"/>
              <a:cs typeface="+mn-cs"/>
            </a:endParaRPr>
          </a:p>
          <a:p>
            <a:r>
              <a:rPr lang="en-US" dirty="0" err="1"/>
              <a:t>spring.cloud.config.server.git.uri</a:t>
            </a:r>
            <a:r>
              <a:rPr lang="en-US" sz="1200" b="0" i="0" kern="1200" dirty="0">
                <a:solidFill>
                  <a:schemeClr val="tx1"/>
                </a:solidFill>
                <a:effectLst/>
                <a:latin typeface="+mn-lt"/>
                <a:ea typeface="+mn-ea"/>
                <a:cs typeface="+mn-cs"/>
              </a:rPr>
              <a:t> will bind the </a:t>
            </a:r>
            <a:r>
              <a:rPr lang="en-US" sz="1200" b="0" i="0" kern="1200" dirty="0" err="1">
                <a:solidFill>
                  <a:schemeClr val="tx1"/>
                </a:solidFill>
                <a:effectLst/>
                <a:latin typeface="+mn-lt"/>
                <a:ea typeface="+mn-ea"/>
                <a:cs typeface="+mn-cs"/>
              </a:rPr>
              <a:t>git</a:t>
            </a:r>
            <a:r>
              <a:rPr lang="en-US" sz="1200" b="0" i="0" kern="1200" dirty="0">
                <a:solidFill>
                  <a:schemeClr val="tx1"/>
                </a:solidFill>
                <a:effectLst/>
                <a:latin typeface="+mn-lt"/>
                <a:ea typeface="+mn-ea"/>
                <a:cs typeface="+mn-cs"/>
              </a:rPr>
              <a:t> location to look for the configuration. Here we are using local git repo but can be switched to remote got location by just changing this location.</a:t>
            </a:r>
          </a:p>
          <a:p>
            <a:endParaRPr lang="en-US" alt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git config --global </a:t>
            </a:r>
            <a:r>
              <a:rPr lang="en-US" sz="1200" b="0" i="0" kern="1200" dirty="0" err="1">
                <a:solidFill>
                  <a:schemeClr val="tx1"/>
                </a:solidFill>
                <a:effectLst/>
                <a:latin typeface="+mn-lt"/>
                <a:ea typeface="+mn-ea"/>
                <a:cs typeface="+mn-cs"/>
              </a:rPr>
              <a:t>user.name</a:t>
            </a:r>
            <a:r>
              <a:rPr lang="en-US" sz="1200" b="0" i="0" kern="1200" dirty="0">
                <a:solidFill>
                  <a:schemeClr val="tx1"/>
                </a:solidFill>
                <a:effectLst/>
                <a:latin typeface="+mn-lt"/>
                <a:ea typeface="+mn-ea"/>
                <a:cs typeface="+mn-cs"/>
              </a:rPr>
              <a:t> "&lt;Your-Full-Name&gt;"</a:t>
            </a:r>
          </a:p>
          <a:p>
            <a:r>
              <a:rPr lang="en-US" sz="1200" b="1" i="0" kern="1200" dirty="0">
                <a:solidFill>
                  <a:schemeClr val="tx1"/>
                </a:solidFill>
                <a:effectLst/>
                <a:latin typeface="+mn-lt"/>
                <a:ea typeface="+mn-ea"/>
                <a:cs typeface="+mn-cs"/>
              </a:rPr>
              <a:t>You can set up Git with your email</a:t>
            </a:r>
          </a:p>
          <a:p>
            <a:r>
              <a:rPr lang="en-US" sz="1200" b="0" i="0" kern="1200" dirty="0">
                <a:solidFill>
                  <a:schemeClr val="tx1"/>
                </a:solidFill>
                <a:effectLst/>
                <a:latin typeface="+mn-lt"/>
                <a:ea typeface="+mn-ea"/>
                <a:cs typeface="+mn-cs"/>
              </a:rPr>
              <a:t>git config --global </a:t>
            </a:r>
            <a:r>
              <a:rPr lang="en-US" sz="1200" b="0" i="0" kern="1200" dirty="0" err="1">
                <a:solidFill>
                  <a:schemeClr val="tx1"/>
                </a:solidFill>
                <a:effectLst/>
                <a:latin typeface="+mn-lt"/>
                <a:ea typeface="+mn-ea"/>
                <a:cs typeface="+mn-cs"/>
              </a:rPr>
              <a:t>user.email</a:t>
            </a:r>
            <a:r>
              <a:rPr lang="en-US" sz="1200" b="0" i="0" kern="1200" dirty="0">
                <a:solidFill>
                  <a:schemeClr val="tx1"/>
                </a:solidFill>
                <a:effectLst/>
                <a:latin typeface="+mn-lt"/>
                <a:ea typeface="+mn-ea"/>
                <a:cs typeface="+mn-cs"/>
              </a:rPr>
              <a:t> "&lt;your-email-address&gt;"</a:t>
            </a:r>
          </a:p>
          <a:p>
            <a:br>
              <a:rPr lang="en-US"/>
            </a:br>
            <a:endParaRPr lang="en-US" altLang="en-US" dirty="0">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38</a:t>
            </a:fld>
            <a:endParaRPr lang="en-US" altLang="en-US">
              <a:latin typeface="Times New Roman" charset="0"/>
            </a:endParaRPr>
          </a:p>
        </p:txBody>
      </p:sp>
    </p:spTree>
    <p:extLst>
      <p:ext uri="{BB962C8B-B14F-4D97-AF65-F5344CB8AC3E}">
        <p14:creationId xmlns:p14="http://schemas.microsoft.com/office/powerpoint/2010/main" val="199614541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sz="1200" b="0" i="0" kern="1200" dirty="0">
                <a:solidFill>
                  <a:schemeClr val="tx1"/>
                </a:solidFill>
                <a:effectLst/>
                <a:latin typeface="+mn-lt"/>
                <a:ea typeface="+mn-ea"/>
                <a:cs typeface="+mn-cs"/>
              </a:rPr>
              <a:t>Here we are maintaining same property name for different environment, as we generally maintain properties for different environments like </a:t>
            </a:r>
            <a:r>
              <a:rPr lang="en-US" sz="1200" b="0" i="0" kern="1200" dirty="0" err="1">
                <a:solidFill>
                  <a:schemeClr val="tx1"/>
                </a:solidFill>
                <a:effectLst/>
                <a:latin typeface="+mn-lt"/>
                <a:ea typeface="+mn-ea"/>
                <a:cs typeface="+mn-cs"/>
              </a:rPr>
              <a:t>urls</a:t>
            </a:r>
            <a:r>
              <a:rPr lang="en-US" sz="1200" b="0" i="0" kern="1200" dirty="0">
                <a:solidFill>
                  <a:schemeClr val="tx1"/>
                </a:solidFill>
                <a:effectLst/>
                <a:latin typeface="+mn-lt"/>
                <a:ea typeface="+mn-ea"/>
                <a:cs typeface="+mn-cs"/>
              </a:rPr>
              <a:t>, credentials, database details etc. Here the most important point is that we need to append hyphen (-) with the environment name in each property so that </a:t>
            </a:r>
            <a:r>
              <a:rPr lang="en-US" sz="1200" b="0" i="0" kern="1200" dirty="0" err="1">
                <a:solidFill>
                  <a:schemeClr val="tx1"/>
                </a:solidFill>
                <a:effectLst/>
                <a:latin typeface="+mn-lt"/>
                <a:ea typeface="+mn-ea"/>
                <a:cs typeface="+mn-cs"/>
              </a:rPr>
              <a:t>config</a:t>
            </a:r>
            <a:r>
              <a:rPr lang="en-US" sz="1200" b="0" i="0" kern="1200" dirty="0">
                <a:solidFill>
                  <a:schemeClr val="tx1"/>
                </a:solidFill>
                <a:effectLst/>
                <a:latin typeface="+mn-lt"/>
                <a:ea typeface="+mn-ea"/>
                <a:cs typeface="+mn-cs"/>
              </a:rPr>
              <a:t> server understands it. Also, we need to name the properties file with the </a:t>
            </a:r>
            <a:r>
              <a:rPr lang="en-US" sz="1200" b="0" i="0" kern="1200" dirty="0" err="1">
                <a:solidFill>
                  <a:schemeClr val="tx1"/>
                </a:solidFill>
                <a:effectLst/>
                <a:latin typeface="+mn-lt"/>
                <a:ea typeface="+mn-ea"/>
                <a:cs typeface="+mn-cs"/>
              </a:rPr>
              <a:t>config</a:t>
            </a:r>
            <a:r>
              <a:rPr lang="en-US" sz="1200" b="0" i="0" kern="1200" dirty="0">
                <a:solidFill>
                  <a:schemeClr val="tx1"/>
                </a:solidFill>
                <a:effectLst/>
                <a:latin typeface="+mn-lt"/>
                <a:ea typeface="+mn-ea"/>
                <a:cs typeface="+mn-cs"/>
              </a:rPr>
              <a:t> client service name that we will create after this.</a:t>
            </a:r>
          </a:p>
          <a:p>
            <a:endParaRPr lang="en-US" altLang="en-US" sz="1200" b="0" i="0" kern="1200" dirty="0">
              <a:solidFill>
                <a:schemeClr val="tx1"/>
              </a:solidFill>
              <a:effectLst/>
              <a:latin typeface="+mn-lt"/>
              <a:ea typeface="+mn-ea"/>
              <a:cs typeface="+mn-cs"/>
            </a:endParaRPr>
          </a:p>
          <a:p>
            <a:endParaRPr lang="en-US" altLang="en-US" sz="1200" b="0" i="0" kern="1200" dirty="0">
              <a:solidFill>
                <a:schemeClr val="tx1"/>
              </a:solidFill>
              <a:effectLst/>
              <a:latin typeface="+mn-lt"/>
              <a:ea typeface="+mn-ea"/>
              <a:cs typeface="+mn-cs"/>
            </a:endParaRPr>
          </a:p>
          <a:p>
            <a:r>
              <a:rPr lang="en-US" dirty="0" err="1"/>
              <a:t>spring.cloud.config.server.git.uri</a:t>
            </a:r>
            <a:r>
              <a:rPr lang="en-US" sz="1200" b="0" i="0" kern="1200" dirty="0">
                <a:solidFill>
                  <a:schemeClr val="tx1"/>
                </a:solidFill>
                <a:effectLst/>
                <a:latin typeface="+mn-lt"/>
                <a:ea typeface="+mn-ea"/>
                <a:cs typeface="+mn-cs"/>
              </a:rPr>
              <a:t> will bind the </a:t>
            </a:r>
            <a:r>
              <a:rPr lang="en-US" sz="1200" b="0" i="0" kern="1200" dirty="0" err="1">
                <a:solidFill>
                  <a:schemeClr val="tx1"/>
                </a:solidFill>
                <a:effectLst/>
                <a:latin typeface="+mn-lt"/>
                <a:ea typeface="+mn-ea"/>
                <a:cs typeface="+mn-cs"/>
              </a:rPr>
              <a:t>git</a:t>
            </a:r>
            <a:r>
              <a:rPr lang="en-US" sz="1200" b="0" i="0" kern="1200" dirty="0">
                <a:solidFill>
                  <a:schemeClr val="tx1"/>
                </a:solidFill>
                <a:effectLst/>
                <a:latin typeface="+mn-lt"/>
                <a:ea typeface="+mn-ea"/>
                <a:cs typeface="+mn-cs"/>
              </a:rPr>
              <a:t> location to look for the configuration. Here we are using local </a:t>
            </a:r>
            <a:r>
              <a:rPr lang="en-US" sz="1200" b="0" i="0" kern="1200" dirty="0" err="1">
                <a:solidFill>
                  <a:schemeClr val="tx1"/>
                </a:solidFill>
                <a:effectLst/>
                <a:latin typeface="+mn-lt"/>
                <a:ea typeface="+mn-ea"/>
                <a:cs typeface="+mn-cs"/>
              </a:rPr>
              <a:t>git</a:t>
            </a:r>
            <a:r>
              <a:rPr lang="en-US" sz="1200" b="0" i="0" kern="1200" dirty="0">
                <a:solidFill>
                  <a:schemeClr val="tx1"/>
                </a:solidFill>
                <a:effectLst/>
                <a:latin typeface="+mn-lt"/>
                <a:ea typeface="+mn-ea"/>
                <a:cs typeface="+mn-cs"/>
              </a:rPr>
              <a:t> repo but can be switched to remote got location by just changing this location.</a:t>
            </a:r>
            <a:endParaRPr lang="en-US" altLang="en-US" dirty="0">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39</a:t>
            </a:fld>
            <a:endParaRPr lang="en-US" altLang="en-US">
              <a:latin typeface="Times New Roman" charset="0"/>
            </a:endParaRPr>
          </a:p>
        </p:txBody>
      </p:sp>
    </p:spTree>
    <p:extLst>
      <p:ext uri="{BB962C8B-B14F-4D97-AF65-F5344CB8AC3E}">
        <p14:creationId xmlns:p14="http://schemas.microsoft.com/office/powerpoint/2010/main" val="4260756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https://www.vavr.io/</a:t>
            </a:r>
            <a:endParaRPr lang="en-US" dirty="0"/>
          </a:p>
          <a:p>
            <a:r>
              <a:rPr lang="en-US" dirty="0"/>
              <a:t>Bulkhead </a:t>
            </a:r>
            <a:r>
              <a:rPr lang="mr-IN" dirty="0"/>
              <a:t>–</a:t>
            </a:r>
            <a:r>
              <a:rPr lang="en-US" dirty="0"/>
              <a:t> use to limit number of concurrent</a:t>
            </a:r>
            <a:r>
              <a:rPr lang="en-US" baseline="0" dirty="0"/>
              <a:t> execution</a:t>
            </a:r>
          </a:p>
          <a:p>
            <a:r>
              <a:rPr lang="en-US" baseline="0" dirty="0"/>
              <a:t>Rate limiter </a:t>
            </a:r>
            <a:r>
              <a:rPr lang="mr-IN" baseline="0" dirty="0"/>
              <a:t>–</a:t>
            </a:r>
            <a:r>
              <a:rPr lang="en-US" baseline="0" dirty="0"/>
              <a:t> used to control the rate of traffic sent or received by a network interface controller and prevent </a:t>
            </a:r>
            <a:r>
              <a:rPr lang="en-US" baseline="0" dirty="0" err="1"/>
              <a:t>DoS</a:t>
            </a:r>
            <a:r>
              <a:rPr lang="en-US" baseline="0" dirty="0"/>
              <a:t> attacks  [ denial of service]</a:t>
            </a:r>
          </a:p>
          <a:p>
            <a:endParaRPr lang="en-US" baseline="0" dirty="0"/>
          </a:p>
          <a:p>
            <a:r>
              <a:rPr lang="en-US" dirty="0">
                <a:hlinkClick r:id="rId4"/>
              </a:rPr>
              <a:t>https://github.com/greenlearner01/resilience4j/blob/master/orderManagementApp/src/main/resources/application.yml</a:t>
            </a:r>
            <a:endParaRPr lang="en-US" dirty="0"/>
          </a:p>
          <a:p>
            <a:endParaRPr lang="en-US" dirty="0"/>
          </a:p>
          <a:p>
            <a:r>
              <a:rPr lang="en-US" dirty="0">
                <a:hlinkClick r:id="rId5"/>
              </a:rPr>
              <a:t>https://www.baeldung.com/resilience4j</a:t>
            </a:r>
            <a:endParaRPr lang="en-US" dirty="0"/>
          </a:p>
          <a:p>
            <a:r>
              <a:rPr lang="en-US" dirty="0">
                <a:hlinkClick r:id="rId6"/>
              </a:rPr>
              <a:t>https://resilience4j.readme.io/docs/getting-started-3</a:t>
            </a:r>
            <a:endParaRPr lang="en-US" dirty="0"/>
          </a:p>
          <a:p>
            <a:endParaRPr lang="en-US" dirty="0"/>
          </a:p>
          <a:p>
            <a:r>
              <a:rPr lang="en-US" dirty="0">
                <a:hlinkClick r:id="rId7"/>
              </a:rPr>
              <a:t>https://www.youtube.com/watch?v=s5-leUCti5o</a:t>
            </a:r>
            <a:endParaRPr lang="en-US" dirty="0"/>
          </a:p>
        </p:txBody>
      </p:sp>
      <p:sp>
        <p:nvSpPr>
          <p:cNvPr id="4" name="Slide Number Placeholder 3"/>
          <p:cNvSpPr>
            <a:spLocks noGrp="1"/>
          </p:cNvSpPr>
          <p:nvPr>
            <p:ph type="sldNum" sz="quarter" idx="10"/>
          </p:nvPr>
        </p:nvSpPr>
        <p:spPr/>
        <p:txBody>
          <a:bodyPr/>
          <a:lstStyle/>
          <a:p>
            <a:fld id="{73FCE4C0-1175-4F38-90ED-AE7A39817694}" type="slidenum">
              <a:rPr lang="en-US" smtClean="0"/>
              <a:t>4</a:t>
            </a:fld>
            <a:endParaRPr lang="en-US" dirty="0"/>
          </a:p>
        </p:txBody>
      </p:sp>
    </p:spTree>
    <p:extLst>
      <p:ext uri="{BB962C8B-B14F-4D97-AF65-F5344CB8AC3E}">
        <p14:creationId xmlns:p14="http://schemas.microsoft.com/office/powerpoint/2010/main" val="31327994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sz="1200" b="0" i="0" kern="1200" dirty="0">
                <a:solidFill>
                  <a:schemeClr val="tx1"/>
                </a:solidFill>
                <a:effectLst/>
                <a:latin typeface="+mn-lt"/>
                <a:ea typeface="+mn-ea"/>
                <a:cs typeface="+mn-cs"/>
              </a:rPr>
              <a:t>Do any change in the value of any environment’s property and check-in that file and then run that specific environment’s endpoint, and verify that changed value should be reflected immediately without restarting the server – </a:t>
            </a:r>
            <a:r>
              <a:rPr lang="en-US" sz="1200" b="1" i="0" kern="1200" dirty="0">
                <a:solidFill>
                  <a:schemeClr val="tx1"/>
                </a:solidFill>
                <a:effectLst/>
                <a:latin typeface="+mn-lt"/>
                <a:ea typeface="+mn-ea"/>
                <a:cs typeface="+mn-cs"/>
              </a:rPr>
              <a:t>that is the magic of Spring </a:t>
            </a:r>
            <a:r>
              <a:rPr lang="en-US" sz="1200" b="1" i="0" kern="1200" dirty="0" err="1">
                <a:solidFill>
                  <a:schemeClr val="tx1"/>
                </a:solidFill>
                <a:effectLst/>
                <a:latin typeface="+mn-lt"/>
                <a:ea typeface="+mn-ea"/>
                <a:cs typeface="+mn-cs"/>
              </a:rPr>
              <a:t>Config</a:t>
            </a:r>
            <a:r>
              <a:rPr lang="en-US" sz="1200" b="1" i="0" kern="1200" dirty="0">
                <a:solidFill>
                  <a:schemeClr val="tx1"/>
                </a:solidFill>
                <a:effectLst/>
                <a:latin typeface="+mn-lt"/>
                <a:ea typeface="+mn-ea"/>
                <a:cs typeface="+mn-cs"/>
              </a:rPr>
              <a:t> Server</a:t>
            </a:r>
            <a:r>
              <a:rPr lang="en-US" sz="1200" b="0" i="0" kern="1200" dirty="0">
                <a:solidFill>
                  <a:schemeClr val="tx1"/>
                </a:solidFill>
                <a:effectLst/>
                <a:latin typeface="+mn-lt"/>
                <a:ea typeface="+mn-ea"/>
                <a:cs typeface="+mn-cs"/>
              </a:rPr>
              <a:t>.</a:t>
            </a:r>
            <a:endParaRPr lang="en-US" altLang="en-US" dirty="0">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40</a:t>
            </a:fld>
            <a:endParaRPr lang="en-US" altLang="en-US">
              <a:latin typeface="Times New Roman" charset="0"/>
            </a:endParaRPr>
          </a:p>
        </p:txBody>
      </p:sp>
    </p:spTree>
    <p:extLst>
      <p:ext uri="{BB962C8B-B14F-4D97-AF65-F5344CB8AC3E}">
        <p14:creationId xmlns:p14="http://schemas.microsoft.com/office/powerpoint/2010/main" val="207675917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sz="1200" kern="1200" dirty="0">
                <a:solidFill>
                  <a:schemeClr val="tx1"/>
                </a:solidFill>
                <a:effectLst/>
                <a:latin typeface="+mn-lt"/>
                <a:ea typeface="+mn-ea"/>
                <a:cs typeface="+mn-cs"/>
              </a:rPr>
              <a:t>java -jar -</a:t>
            </a:r>
            <a:r>
              <a:rPr lang="en-US" sz="1200" kern="1200" dirty="0" err="1">
                <a:solidFill>
                  <a:schemeClr val="tx1"/>
                </a:solidFill>
                <a:effectLst/>
                <a:latin typeface="+mn-lt"/>
                <a:ea typeface="+mn-ea"/>
                <a:cs typeface="+mn-cs"/>
              </a:rPr>
              <a:t>Dspring.profiles.active</a:t>
            </a:r>
            <a:r>
              <a:rPr lang="en-US" sz="1200" kern="1200" dirty="0">
                <a:solidFill>
                  <a:schemeClr val="tx1"/>
                </a:solidFill>
                <a:effectLst/>
                <a:latin typeface="+mn-lt"/>
                <a:ea typeface="+mn-ea"/>
                <a:cs typeface="+mn-cs"/>
              </a:rPr>
              <a:t>=</a:t>
            </a:r>
            <a:r>
              <a:rPr lang="en-US" sz="1200" kern="1200" dirty="0" err="1">
                <a:solidFill>
                  <a:schemeClr val="tx1"/>
                </a:solidFill>
                <a:effectLst/>
                <a:latin typeface="+mn-lt"/>
                <a:ea typeface="+mn-ea"/>
                <a:cs typeface="+mn-cs"/>
              </a:rPr>
              <a:t>dev</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XXX.jar</a:t>
            </a:r>
            <a:endParaRPr lang="en-US" altLang="en-US" dirty="0">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41</a:t>
            </a:fld>
            <a:endParaRPr lang="en-US" altLang="en-US">
              <a:latin typeface="Times New Roman" charset="0"/>
            </a:endParaRPr>
          </a:p>
        </p:txBody>
      </p:sp>
    </p:spTree>
    <p:extLst>
      <p:ext uri="{BB962C8B-B14F-4D97-AF65-F5344CB8AC3E}">
        <p14:creationId xmlns:p14="http://schemas.microsoft.com/office/powerpoint/2010/main" val="84401259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altLang="en-US" dirty="0">
                <a:latin typeface="Times New Roman" charset="0"/>
                <a:cs typeface="Arial" charset="0"/>
              </a:rPr>
              <a:t>https://</a:t>
            </a:r>
            <a:r>
              <a:rPr lang="en-US" altLang="en-US" dirty="0" err="1">
                <a:latin typeface="Times New Roman" charset="0"/>
                <a:cs typeface="Arial" charset="0"/>
              </a:rPr>
              <a:t>www.journaldev.com</a:t>
            </a:r>
            <a:r>
              <a:rPr lang="en-US" altLang="en-US" dirty="0">
                <a:latin typeface="Times New Roman" charset="0"/>
                <a:cs typeface="Arial" charset="0"/>
              </a:rPr>
              <a:t>/8195/spring-boot-cli-setup-and-</a:t>
            </a:r>
            <a:r>
              <a:rPr lang="en-US" altLang="en-US" dirty="0" err="1">
                <a:latin typeface="Times New Roman" charset="0"/>
                <a:cs typeface="Arial" charset="0"/>
              </a:rPr>
              <a:t>helloworld</a:t>
            </a:r>
            <a:r>
              <a:rPr lang="en-US" altLang="en-US" dirty="0">
                <a:latin typeface="Times New Roman" charset="0"/>
                <a:cs typeface="Arial" charset="0"/>
              </a:rPr>
              <a:t>-example</a:t>
            </a:r>
          </a:p>
          <a:p>
            <a:endParaRPr lang="en-US" altLang="en-US" dirty="0">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42</a:t>
            </a:fld>
            <a:endParaRPr lang="en-US" altLang="en-US">
              <a:latin typeface="Times New Roman" charset="0"/>
            </a:endParaRPr>
          </a:p>
        </p:txBody>
      </p:sp>
    </p:spTree>
    <p:extLst>
      <p:ext uri="{BB962C8B-B14F-4D97-AF65-F5344CB8AC3E}">
        <p14:creationId xmlns:p14="http://schemas.microsoft.com/office/powerpoint/2010/main" val="156642175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sz="1200" b="0" i="0" kern="1200" dirty="0">
                <a:solidFill>
                  <a:schemeClr val="tx1"/>
                </a:solidFill>
                <a:effectLst/>
                <a:latin typeface="+mn-lt"/>
                <a:ea typeface="+mn-ea"/>
                <a:cs typeface="+mn-cs"/>
              </a:rPr>
              <a:t>For instance, an e-commerce application may have a username/password configured somewhere in order to connect to its database. It may also need API keys to integrate with other service providers, such as payment gateways, logistics, and other business partners.</a:t>
            </a:r>
          </a:p>
          <a:p>
            <a:r>
              <a:rPr lang="en-US" sz="1200" b="0" i="0" kern="1200" dirty="0">
                <a:solidFill>
                  <a:schemeClr val="tx1"/>
                </a:solidFill>
                <a:effectLst/>
                <a:latin typeface="+mn-lt"/>
                <a:ea typeface="+mn-ea"/>
                <a:cs typeface="+mn-cs"/>
              </a:rPr>
              <a:t>Database credentials and API Keys are some examples of sensitive information that we need to store and make available to our applications in a secure way.</a:t>
            </a:r>
            <a:endParaRPr lang="en-US" altLang="en-US" dirty="0">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43</a:t>
            </a:fld>
            <a:endParaRPr lang="en-US" altLang="en-US">
              <a:latin typeface="Times New Roman" charset="0"/>
            </a:endParaRPr>
          </a:p>
        </p:txBody>
      </p:sp>
    </p:spTree>
    <p:extLst>
      <p:ext uri="{BB962C8B-B14F-4D97-AF65-F5344CB8AC3E}">
        <p14:creationId xmlns:p14="http://schemas.microsoft.com/office/powerpoint/2010/main" val="167341373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sz="1200" b="0" i="0" kern="1200" dirty="0">
                <a:solidFill>
                  <a:schemeClr val="tx1"/>
                </a:solidFill>
                <a:effectLst/>
                <a:latin typeface="+mn-lt"/>
                <a:ea typeface="+mn-ea"/>
                <a:cs typeface="+mn-cs"/>
              </a:rPr>
              <a:t>Once unsealed, Vault will be ready to accept API requests. Those requests, of course, need authentication, which brings us to how Vault authenticates clients and decides what they can or can't do.</a:t>
            </a:r>
            <a:endParaRPr lang="en-US" altLang="en-US" dirty="0">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44</a:t>
            </a:fld>
            <a:endParaRPr lang="en-US" altLang="en-US">
              <a:latin typeface="Times New Roman" charset="0"/>
            </a:endParaRPr>
          </a:p>
        </p:txBody>
      </p:sp>
    </p:spTree>
    <p:extLst>
      <p:ext uri="{BB962C8B-B14F-4D97-AF65-F5344CB8AC3E}">
        <p14:creationId xmlns:p14="http://schemas.microsoft.com/office/powerpoint/2010/main" val="188592971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altLang="en-US" dirty="0">
                <a:latin typeface="Times New Roman" charset="0"/>
                <a:cs typeface="Arial" charset="0"/>
              </a:rPr>
              <a:t>https://</a:t>
            </a:r>
            <a:r>
              <a:rPr lang="en-US" altLang="en-US" dirty="0" err="1">
                <a:latin typeface="Times New Roman" charset="0"/>
                <a:cs typeface="Arial" charset="0"/>
              </a:rPr>
              <a:t>www.journaldev.com</a:t>
            </a:r>
            <a:r>
              <a:rPr lang="en-US" altLang="en-US" dirty="0">
                <a:latin typeface="Times New Roman" charset="0"/>
                <a:cs typeface="Arial" charset="0"/>
              </a:rPr>
              <a:t>/8195/spring-boot-cli-setup-and-</a:t>
            </a:r>
            <a:r>
              <a:rPr lang="en-US" altLang="en-US" dirty="0" err="1">
                <a:latin typeface="Times New Roman" charset="0"/>
                <a:cs typeface="Arial" charset="0"/>
              </a:rPr>
              <a:t>helloworld</a:t>
            </a:r>
            <a:r>
              <a:rPr lang="en-US" altLang="en-US" dirty="0">
                <a:latin typeface="Times New Roman" charset="0"/>
                <a:cs typeface="Arial" charset="0"/>
              </a:rPr>
              <a:t>-example</a:t>
            </a:r>
          </a:p>
          <a:p>
            <a:endParaRPr lang="en-US" altLang="en-US" dirty="0">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45</a:t>
            </a:fld>
            <a:endParaRPr lang="en-US" altLang="en-US">
              <a:latin typeface="Times New Roman" charset="0"/>
            </a:endParaRPr>
          </a:p>
        </p:txBody>
      </p:sp>
    </p:spTree>
    <p:extLst>
      <p:ext uri="{BB962C8B-B14F-4D97-AF65-F5344CB8AC3E}">
        <p14:creationId xmlns:p14="http://schemas.microsoft.com/office/powerpoint/2010/main" val="55726504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altLang="en-US" dirty="0">
                <a:latin typeface="Times New Roman" charset="0"/>
                <a:cs typeface="Arial" charset="0"/>
              </a:rPr>
              <a:t>https://</a:t>
            </a:r>
            <a:r>
              <a:rPr lang="en-US" altLang="en-US" dirty="0" err="1">
                <a:latin typeface="Times New Roman" charset="0"/>
                <a:cs typeface="Arial" charset="0"/>
              </a:rPr>
              <a:t>www.journaldev.com</a:t>
            </a:r>
            <a:r>
              <a:rPr lang="en-US" altLang="en-US" dirty="0">
                <a:latin typeface="Times New Roman" charset="0"/>
                <a:cs typeface="Arial" charset="0"/>
              </a:rPr>
              <a:t>/8195/spring-boot-cli-setup-and-</a:t>
            </a:r>
            <a:r>
              <a:rPr lang="en-US" altLang="en-US" dirty="0" err="1">
                <a:latin typeface="Times New Roman" charset="0"/>
                <a:cs typeface="Arial" charset="0"/>
              </a:rPr>
              <a:t>helloworld</a:t>
            </a:r>
            <a:r>
              <a:rPr lang="en-US" altLang="en-US" dirty="0">
                <a:latin typeface="Times New Roman" charset="0"/>
                <a:cs typeface="Arial" charset="0"/>
              </a:rPr>
              <a:t>-example</a:t>
            </a:r>
          </a:p>
          <a:p>
            <a:endParaRPr lang="en-US" altLang="en-US" dirty="0">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46</a:t>
            </a:fld>
            <a:endParaRPr lang="en-US" altLang="en-US">
              <a:latin typeface="Times New Roman" charset="0"/>
            </a:endParaRPr>
          </a:p>
        </p:txBody>
      </p:sp>
    </p:spTree>
    <p:extLst>
      <p:ext uri="{BB962C8B-B14F-4D97-AF65-F5344CB8AC3E}">
        <p14:creationId xmlns:p14="http://schemas.microsoft.com/office/powerpoint/2010/main" val="28436889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altLang="en-US" dirty="0">
                <a:latin typeface="Times New Roman" charset="0"/>
                <a:cs typeface="Arial" charset="0"/>
              </a:rPr>
              <a:t>https://</a:t>
            </a:r>
            <a:r>
              <a:rPr lang="en-US" altLang="en-US" dirty="0" err="1">
                <a:latin typeface="Times New Roman" charset="0"/>
                <a:cs typeface="Arial" charset="0"/>
              </a:rPr>
              <a:t>www.journaldev.com</a:t>
            </a:r>
            <a:r>
              <a:rPr lang="en-US" altLang="en-US" dirty="0">
                <a:latin typeface="Times New Roman" charset="0"/>
                <a:cs typeface="Arial" charset="0"/>
              </a:rPr>
              <a:t>/8195/spring-boot-cli-setup-and-</a:t>
            </a:r>
            <a:r>
              <a:rPr lang="en-US" altLang="en-US" dirty="0" err="1">
                <a:latin typeface="Times New Roman" charset="0"/>
                <a:cs typeface="Arial" charset="0"/>
              </a:rPr>
              <a:t>helloworld</a:t>
            </a:r>
            <a:r>
              <a:rPr lang="en-US" altLang="en-US" dirty="0">
                <a:latin typeface="Times New Roman" charset="0"/>
                <a:cs typeface="Arial" charset="0"/>
              </a:rPr>
              <a:t>-example</a:t>
            </a:r>
          </a:p>
          <a:p>
            <a:endParaRPr lang="en-US" altLang="en-US" dirty="0">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47</a:t>
            </a:fld>
            <a:endParaRPr lang="en-US" altLang="en-US">
              <a:latin typeface="Times New Roman" charset="0"/>
            </a:endParaRPr>
          </a:p>
        </p:txBody>
      </p:sp>
    </p:spTree>
    <p:extLst>
      <p:ext uri="{BB962C8B-B14F-4D97-AF65-F5344CB8AC3E}">
        <p14:creationId xmlns:p14="http://schemas.microsoft.com/office/powerpoint/2010/main" val="81732779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altLang="en-US" dirty="0">
                <a:latin typeface="Times New Roman" charset="0"/>
                <a:cs typeface="Arial" charset="0"/>
              </a:rPr>
              <a:t>https://</a:t>
            </a:r>
            <a:r>
              <a:rPr lang="en-US" altLang="en-US" dirty="0" err="1">
                <a:latin typeface="Times New Roman" charset="0"/>
                <a:cs typeface="Arial" charset="0"/>
              </a:rPr>
              <a:t>www.journaldev.com</a:t>
            </a:r>
            <a:r>
              <a:rPr lang="en-US" altLang="en-US" dirty="0">
                <a:latin typeface="Times New Roman" charset="0"/>
                <a:cs typeface="Arial" charset="0"/>
              </a:rPr>
              <a:t>/8195/spring-boot-cli-setup-and-</a:t>
            </a:r>
            <a:r>
              <a:rPr lang="en-US" altLang="en-US" dirty="0" err="1">
                <a:latin typeface="Times New Roman" charset="0"/>
                <a:cs typeface="Arial" charset="0"/>
              </a:rPr>
              <a:t>helloworld</a:t>
            </a:r>
            <a:r>
              <a:rPr lang="en-US" altLang="en-US" dirty="0">
                <a:latin typeface="Times New Roman" charset="0"/>
                <a:cs typeface="Arial" charset="0"/>
              </a:rPr>
              <a:t>-example</a:t>
            </a:r>
          </a:p>
          <a:p>
            <a:endParaRPr lang="en-US" altLang="en-US" dirty="0">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48</a:t>
            </a:fld>
            <a:endParaRPr lang="en-US" altLang="en-US">
              <a:latin typeface="Times New Roman" charset="0"/>
            </a:endParaRPr>
          </a:p>
        </p:txBody>
      </p:sp>
    </p:spTree>
    <p:extLst>
      <p:ext uri="{BB962C8B-B14F-4D97-AF65-F5344CB8AC3E}">
        <p14:creationId xmlns:p14="http://schemas.microsoft.com/office/powerpoint/2010/main" val="8673002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r>
              <a:rPr lang="en-US" altLang="en-US" dirty="0">
                <a:latin typeface="Times New Roman" charset="0"/>
                <a:cs typeface="Arial" charset="0"/>
              </a:rPr>
              <a:t>https://</a:t>
            </a:r>
            <a:r>
              <a:rPr lang="en-US" altLang="en-US" dirty="0" err="1">
                <a:latin typeface="Times New Roman" charset="0"/>
                <a:cs typeface="Arial" charset="0"/>
              </a:rPr>
              <a:t>www.journaldev.com</a:t>
            </a:r>
            <a:r>
              <a:rPr lang="en-US" altLang="en-US" dirty="0">
                <a:latin typeface="Times New Roman" charset="0"/>
                <a:cs typeface="Arial" charset="0"/>
              </a:rPr>
              <a:t>/8195/spring-boot-cli-setup-and-</a:t>
            </a:r>
            <a:r>
              <a:rPr lang="en-US" altLang="en-US" dirty="0" err="1">
                <a:latin typeface="Times New Roman" charset="0"/>
                <a:cs typeface="Arial" charset="0"/>
              </a:rPr>
              <a:t>helloworld</a:t>
            </a:r>
            <a:r>
              <a:rPr lang="en-US" altLang="en-US" dirty="0">
                <a:latin typeface="Times New Roman" charset="0"/>
                <a:cs typeface="Arial" charset="0"/>
              </a:rPr>
              <a:t>-example</a:t>
            </a:r>
          </a:p>
          <a:p>
            <a:endParaRPr lang="en-US" altLang="en-US" dirty="0">
              <a:latin typeface="Times New Roman" charset="0"/>
              <a:cs typeface="Arial" charset="0"/>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49</a:t>
            </a:fld>
            <a:endParaRPr lang="en-US" altLang="en-US">
              <a:latin typeface="Times New Roman" charset="0"/>
            </a:endParaRPr>
          </a:p>
        </p:txBody>
      </p:sp>
    </p:spTree>
    <p:extLst>
      <p:ext uri="{BB962C8B-B14F-4D97-AF65-F5344CB8AC3E}">
        <p14:creationId xmlns:p14="http://schemas.microsoft.com/office/powerpoint/2010/main" val="4649758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3FCE4C0-1175-4F38-90ED-AE7A39817694}" type="slidenum">
              <a:rPr lang="en-US" smtClean="0"/>
              <a:t>5</a:t>
            </a:fld>
            <a:endParaRPr lang="en-US" dirty="0"/>
          </a:p>
        </p:txBody>
      </p:sp>
    </p:spTree>
    <p:extLst>
      <p:ext uri="{BB962C8B-B14F-4D97-AF65-F5344CB8AC3E}">
        <p14:creationId xmlns:p14="http://schemas.microsoft.com/office/powerpoint/2010/main" val="17232982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3FCE4C0-1175-4F38-90ED-AE7A39817694}" type="slidenum">
              <a:rPr lang="en-US" smtClean="0"/>
              <a:t>6</a:t>
            </a:fld>
            <a:endParaRPr lang="en-US" dirty="0"/>
          </a:p>
        </p:txBody>
      </p:sp>
    </p:spTree>
    <p:extLst>
      <p:ext uri="{BB962C8B-B14F-4D97-AF65-F5344CB8AC3E}">
        <p14:creationId xmlns:p14="http://schemas.microsoft.com/office/powerpoint/2010/main" val="4394665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3FCE4C0-1175-4F38-90ED-AE7A39817694}" type="slidenum">
              <a:rPr lang="en-US" smtClean="0"/>
              <a:t>7</a:t>
            </a:fld>
            <a:endParaRPr lang="en-US" dirty="0"/>
          </a:p>
        </p:txBody>
      </p:sp>
    </p:spTree>
    <p:extLst>
      <p:ext uri="{BB962C8B-B14F-4D97-AF65-F5344CB8AC3E}">
        <p14:creationId xmlns:p14="http://schemas.microsoft.com/office/powerpoint/2010/main" val="3835478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3FCE4C0-1175-4F38-90ED-AE7A39817694}" type="slidenum">
              <a:rPr lang="en-US" smtClean="0"/>
              <a:t>8</a:t>
            </a:fld>
            <a:endParaRPr lang="en-US" dirty="0"/>
          </a:p>
        </p:txBody>
      </p:sp>
    </p:spTree>
    <p:extLst>
      <p:ext uri="{BB962C8B-B14F-4D97-AF65-F5344CB8AC3E}">
        <p14:creationId xmlns:p14="http://schemas.microsoft.com/office/powerpoint/2010/main" val="17900826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3FCE4C0-1175-4F38-90ED-AE7A39817694}" type="slidenum">
              <a:rPr lang="en-US" smtClean="0"/>
              <a:t>9</a:t>
            </a:fld>
            <a:endParaRPr lang="en-US" dirty="0"/>
          </a:p>
        </p:txBody>
      </p:sp>
    </p:spTree>
    <p:extLst>
      <p:ext uri="{BB962C8B-B14F-4D97-AF65-F5344CB8AC3E}">
        <p14:creationId xmlns:p14="http://schemas.microsoft.com/office/powerpoint/2010/main" val="891721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69232" y="1676400"/>
            <a:ext cx="7772400" cy="1470025"/>
          </a:xfrm>
        </p:spPr>
        <p:txBody>
          <a:bodyPr>
            <a:normAutofit/>
          </a:bodyPr>
          <a:lstStyle>
            <a:lvl1pPr algn="l">
              <a:defRPr sz="4000" b="0">
                <a:solidFill>
                  <a:schemeClr val="tx1">
                    <a:lumMod val="75000"/>
                    <a:lumOff val="25000"/>
                  </a:schemeClr>
                </a:solidFill>
              </a:defRPr>
            </a:lvl1pPr>
          </a:lstStyle>
          <a:p>
            <a:r>
              <a:rPr lang="en-US" dirty="0"/>
              <a:t>Click to add Master title style</a:t>
            </a:r>
          </a:p>
        </p:txBody>
      </p:sp>
      <p:sp>
        <p:nvSpPr>
          <p:cNvPr id="3" name="Subtitle 2"/>
          <p:cNvSpPr>
            <a:spLocks noGrp="1"/>
          </p:cNvSpPr>
          <p:nvPr>
            <p:ph type="subTitle" idx="1" hasCustomPrompt="1"/>
          </p:nvPr>
        </p:nvSpPr>
        <p:spPr>
          <a:xfrm>
            <a:off x="469231" y="3552770"/>
            <a:ext cx="8001001" cy="1358286"/>
          </a:xfrm>
        </p:spPr>
        <p:txBody>
          <a:bodyPr>
            <a:normAutofit/>
          </a:bodyPr>
          <a:lstStyle>
            <a:lvl1pPr marL="0" indent="0" algn="l">
              <a:buNone/>
              <a:defRPr sz="2000" baseline="0">
                <a:solidFill>
                  <a:schemeClr val="tx1">
                    <a:lumMod val="75000"/>
                    <a:lumOff val="25000"/>
                  </a:schemeClr>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add Master subtitle, month &amp; year style</a:t>
            </a:r>
          </a:p>
        </p:txBody>
      </p:sp>
    </p:spTree>
    <p:extLst>
      <p:ext uri="{BB962C8B-B14F-4D97-AF65-F5344CB8AC3E}">
        <p14:creationId xmlns:p14="http://schemas.microsoft.com/office/powerpoint/2010/main" val="34192506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76720" y="152400"/>
            <a:ext cx="8562480" cy="576000"/>
          </a:xfrm>
        </p:spPr>
        <p:txBody>
          <a:bodyPr>
            <a:noAutofit/>
          </a:bodyPr>
          <a:lstStyle>
            <a:lvl1pPr algn="l">
              <a:defRPr sz="2900" b="1">
                <a:solidFill>
                  <a:schemeClr val="tx1">
                    <a:lumMod val="75000"/>
                    <a:lumOff val="25000"/>
                  </a:schemeClr>
                </a:solidFill>
              </a:defRPr>
            </a:lvl1pPr>
          </a:lstStyle>
          <a:p>
            <a:r>
              <a:rPr lang="en-US"/>
              <a:t>Click to edit Master title style</a:t>
            </a:r>
            <a:endParaRPr lang="en-US" dirty="0"/>
          </a:p>
        </p:txBody>
      </p:sp>
      <p:sp>
        <p:nvSpPr>
          <p:cNvPr id="4" name="Text Placeholder 3"/>
          <p:cNvSpPr>
            <a:spLocks noGrp="1"/>
          </p:cNvSpPr>
          <p:nvPr>
            <p:ph type="body" sz="quarter" idx="10"/>
          </p:nvPr>
        </p:nvSpPr>
        <p:spPr>
          <a:xfrm>
            <a:off x="304800" y="1143000"/>
            <a:ext cx="8534400" cy="5105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dirty="0"/>
          </a:p>
        </p:txBody>
      </p:sp>
    </p:spTree>
    <p:extLst>
      <p:ext uri="{BB962C8B-B14F-4D97-AF65-F5344CB8AC3E}">
        <p14:creationId xmlns:p14="http://schemas.microsoft.com/office/powerpoint/2010/main" val="36585974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Slide Number Placeholder 5"/>
          <p:cNvSpPr txBox="1">
            <a:spLocks/>
          </p:cNvSpPr>
          <p:nvPr userDrawn="1"/>
        </p:nvSpPr>
        <p:spPr>
          <a:xfrm>
            <a:off x="8458200" y="6553200"/>
            <a:ext cx="457200" cy="276999"/>
          </a:xfrm>
          <a:prstGeom prst="rect">
            <a:avLst/>
          </a:prstGeom>
          <a:noFill/>
        </p:spPr>
        <p:txBody>
          <a:bodyPr wrap="square" rtlCol="0">
            <a:spAutoFit/>
          </a:bodyPr>
          <a:lstStyle>
            <a:defPPr>
              <a:defRPr lang="en-US"/>
            </a:defPPr>
            <a:lvl1pPr marL="0" algn="ctr" defTabSz="914400" rtl="0" eaLnBrk="1" latinLnBrk="0" hangingPunct="1">
              <a:defRPr lang="en-US" sz="1800" kern="1200" smtClean="0">
                <a:solidFill>
                  <a:schemeClr val="bg1"/>
                </a:solidFill>
                <a:latin typeface="Tahoma" pitchFamily="34" charset="0"/>
                <a:ea typeface="Tahoma" pitchFamily="34" charset="0"/>
                <a:cs typeface="Tahoma"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055907C-1FC8-4769-9F75-D6A065F12B7F}" type="slidenum">
              <a:rPr lang="en-IN" sz="1200">
                <a:solidFill>
                  <a:prstClr val="black">
                    <a:lumMod val="50000"/>
                    <a:lumOff val="50000"/>
                  </a:prstClr>
                </a:solidFill>
              </a:rPr>
              <a:pPr/>
              <a:t>‹#›</a:t>
            </a:fld>
            <a:endParaRPr lang="en-IN" sz="1200" dirty="0">
              <a:solidFill>
                <a:prstClr val="black">
                  <a:lumMod val="50000"/>
                  <a:lumOff val="50000"/>
                </a:prstClr>
              </a:solidFill>
            </a:endParaRPr>
          </a:p>
        </p:txBody>
      </p:sp>
    </p:spTree>
    <p:extLst>
      <p:ext uri="{BB962C8B-B14F-4D97-AF65-F5344CB8AC3E}">
        <p14:creationId xmlns:p14="http://schemas.microsoft.com/office/powerpoint/2010/main" val="7880943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cSld name="Text Slide">
    <p:spTree>
      <p:nvGrpSpPr>
        <p:cNvPr id="1" name=""/>
        <p:cNvGrpSpPr/>
        <p:nvPr/>
      </p:nvGrpSpPr>
      <p:grpSpPr>
        <a:xfrm>
          <a:off x="0" y="0"/>
          <a:ext cx="0" cy="0"/>
          <a:chOff x="0" y="0"/>
          <a:chExt cx="0" cy="0"/>
        </a:xfrm>
      </p:grpSpPr>
      <p:sp>
        <p:nvSpPr>
          <p:cNvPr id="4" name="Slide Number Placeholder 5"/>
          <p:cNvSpPr txBox="1">
            <a:spLocks/>
          </p:cNvSpPr>
          <p:nvPr userDrawn="1"/>
        </p:nvSpPr>
        <p:spPr>
          <a:xfrm>
            <a:off x="8458200" y="6477000"/>
            <a:ext cx="457200" cy="276225"/>
          </a:xfrm>
          <a:prstGeom prst="rect">
            <a:avLst/>
          </a:prstGeom>
          <a:solidFill>
            <a:srgbClr val="262626"/>
          </a:solidFill>
        </p:spPr>
        <p:txBody>
          <a:bodyPr>
            <a:spAutoFit/>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pPr algn="ctr" eaLnBrk="1" hangingPunct="1"/>
            <a:fld id="{FD790A4E-2EED-164B-A373-E9BCE305BB4C}" type="slidenum">
              <a:rPr lang="en-IN" altLang="en-US" sz="1200">
                <a:solidFill>
                  <a:schemeClr val="bg1"/>
                </a:solidFill>
                <a:latin typeface="Tahoma" charset="0"/>
                <a:ea typeface="Tahoma" charset="0"/>
                <a:cs typeface="Tahoma" charset="0"/>
              </a:rPr>
              <a:pPr algn="ctr" eaLnBrk="1" hangingPunct="1"/>
              <a:t>‹#›</a:t>
            </a:fld>
            <a:endParaRPr lang="en-IN" altLang="en-US" sz="1200">
              <a:solidFill>
                <a:schemeClr val="bg1"/>
              </a:solidFill>
              <a:latin typeface="Tahoma" charset="0"/>
              <a:ea typeface="Tahoma" charset="0"/>
              <a:cs typeface="Tahoma" charset="0"/>
            </a:endParaRPr>
          </a:p>
        </p:txBody>
      </p:sp>
      <p:sp>
        <p:nvSpPr>
          <p:cNvPr id="2" name="Title 1"/>
          <p:cNvSpPr>
            <a:spLocks noGrp="1"/>
          </p:cNvSpPr>
          <p:nvPr>
            <p:ph type="title"/>
          </p:nvPr>
        </p:nvSpPr>
        <p:spPr>
          <a:xfrm>
            <a:off x="183600" y="133200"/>
            <a:ext cx="8820000" cy="554400"/>
          </a:xfrm>
          <a:effectLst/>
        </p:spPr>
        <p:txBody>
          <a:bodyPr/>
          <a:lstStyle>
            <a:lvl1pPr algn="l">
              <a:defRPr sz="2600" b="1" baseline="0">
                <a:effectLst>
                  <a:outerShdw blurRad="38100" dist="38100" dir="2700000" algn="tl">
                    <a:srgbClr val="000000">
                      <a:alpha val="43137"/>
                    </a:srgbClr>
                  </a:outerShdw>
                </a:effectLst>
                <a:latin typeface="+mj-lt"/>
              </a:defRPr>
            </a:lvl1pPr>
          </a:lstStyle>
          <a:p>
            <a:r>
              <a:rPr lang="en-US"/>
              <a:t>Click to edit Master title style</a:t>
            </a:r>
            <a:endParaRPr lang="en-US" dirty="0"/>
          </a:p>
        </p:txBody>
      </p:sp>
      <p:sp>
        <p:nvSpPr>
          <p:cNvPr id="3" name="Content Placeholder 2"/>
          <p:cNvSpPr>
            <a:spLocks noGrp="1"/>
          </p:cNvSpPr>
          <p:nvPr>
            <p:ph idx="1"/>
          </p:nvPr>
        </p:nvSpPr>
        <p:spPr>
          <a:xfrm>
            <a:off x="360000" y="900000"/>
            <a:ext cx="8640000" cy="5265056"/>
          </a:xfrm>
        </p:spPr>
        <p:txBody>
          <a:bodyPr/>
          <a:lstStyle>
            <a:lvl1pPr marL="0" indent="0">
              <a:buNone/>
              <a:defRPr sz="1800"/>
            </a:lvl1pPr>
            <a:lvl2pPr>
              <a:defRPr sz="1800"/>
            </a:lvl2pPr>
            <a:lvl3pPr>
              <a:defRPr sz="1600"/>
            </a:lvl3pPr>
            <a:lvl4pPr>
              <a:defRPr sz="1400"/>
            </a:lvl4pPr>
          </a:lstStyle>
          <a:p>
            <a:pPr lvl="0"/>
            <a:r>
              <a:rPr lang="en-US"/>
              <a:t>Click to edit Master text styles</a:t>
            </a:r>
          </a:p>
        </p:txBody>
      </p:sp>
    </p:spTree>
    <p:extLst>
      <p:ext uri="{BB962C8B-B14F-4D97-AF65-F5344CB8AC3E}">
        <p14:creationId xmlns:p14="http://schemas.microsoft.com/office/powerpoint/2010/main" val="151475160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jpe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flipH="1">
            <a:off x="0" y="0"/>
            <a:ext cx="9144000" cy="6858000"/>
          </a:xfrm>
          <a:prstGeom prst="rect">
            <a:avLst/>
          </a:prstGeom>
        </p:spPr>
      </p:pic>
      <p:sp>
        <p:nvSpPr>
          <p:cNvPr id="2" name="Title Placeholder 1"/>
          <p:cNvSpPr>
            <a:spLocks noGrp="1"/>
          </p:cNvSpPr>
          <p:nvPr>
            <p:ph type="title"/>
          </p:nvPr>
        </p:nvSpPr>
        <p:spPr>
          <a:xfrm>
            <a:off x="276720" y="106362"/>
            <a:ext cx="8410080" cy="5794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4800" y="1066800"/>
            <a:ext cx="8382000" cy="50593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7317342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 id="2147483653" r:id="rId4"/>
  </p:sldLayoutIdLst>
  <p:hf hdr="0" ftr="0" dt="0"/>
  <p:txStyles>
    <p:titleStyle>
      <a:lvl1pPr algn="l" defTabSz="914400" rtl="0" eaLnBrk="1" latinLnBrk="0" hangingPunct="1">
        <a:spcBef>
          <a:spcPct val="0"/>
        </a:spcBef>
        <a:buNone/>
        <a:defRPr sz="2900" b="1" kern="1200">
          <a:solidFill>
            <a:schemeClr val="tx1">
              <a:lumMod val="75000"/>
              <a:lumOff val="25000"/>
            </a:schemeClr>
          </a:solidFill>
          <a:latin typeface="+mj-lt"/>
          <a:ea typeface="+mj-ea"/>
          <a:cs typeface="+mj-cs"/>
        </a:defRPr>
      </a:lvl1pPr>
    </p:titleStyle>
    <p:bodyStyle>
      <a:lvl1pPr marL="342900" indent="-342900" algn="l" defTabSz="914400" rtl="0" eaLnBrk="1" latinLnBrk="0" hangingPunct="1">
        <a:spcBef>
          <a:spcPct val="20000"/>
        </a:spcBef>
        <a:buFont typeface="Wingdings" pitchFamily="2" charset="2"/>
        <a:buChar char="§"/>
        <a:defRPr sz="2400" kern="1200">
          <a:solidFill>
            <a:schemeClr val="tx1">
              <a:lumMod val="75000"/>
              <a:lumOff val="2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2000" kern="1200">
          <a:solidFill>
            <a:schemeClr val="tx1">
              <a:lumMod val="75000"/>
              <a:lumOff val="25000"/>
            </a:schemeClr>
          </a:solidFill>
          <a:latin typeface="+mn-lt"/>
          <a:ea typeface="+mn-ea"/>
          <a:cs typeface="+mn-cs"/>
        </a:defRPr>
      </a:lvl2pPr>
      <a:lvl3pPr marL="1143000" indent="-228600" algn="l" defTabSz="914400" rtl="0" eaLnBrk="1" latinLnBrk="0" hangingPunct="1">
        <a:spcBef>
          <a:spcPct val="20000"/>
        </a:spcBef>
        <a:buFont typeface="Courier New" pitchFamily="49" charset="0"/>
        <a:buChar char="o"/>
        <a:defRPr sz="1800" kern="1200">
          <a:solidFill>
            <a:schemeClr val="tx1">
              <a:lumMod val="75000"/>
              <a:lumOff val="2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600" kern="1200">
          <a:solidFill>
            <a:schemeClr val="tx1">
              <a:lumMod val="75000"/>
              <a:lumOff val="2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75000"/>
              <a:lumOff val="2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hyperlink" Target="http://localhost:8081/hystrix" TargetMode="External"/><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hyperlink" Target="http://localhost:8084/emp/employee" TargetMode="External"/><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5.xml"/><Relationship Id="rId1" Type="http://schemas.openxmlformats.org/officeDocument/2006/relationships/slideLayout" Target="../slideLayouts/slideLayout4.xml"/><Relationship Id="rId4" Type="http://schemas.openxmlformats.org/officeDocument/2006/relationships/image" Target="../media/image8.jpeg"/></Relationships>
</file>

<file path=ppt/slides/_rels/slide36.xml.rels><?xml version="1.0" encoding="UTF-8" standalone="yes"?>
<Relationships xmlns="http://schemas.openxmlformats.org/package/2006/relationships"><Relationship Id="rId3" Type="http://schemas.openxmlformats.org/officeDocument/2006/relationships/hyperlink" Target="https://zipkin.io/pages/quickstart" TargetMode="External"/><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hyperlink" Target="http://localhost:8888/config-server-client/production" TargetMode="External"/><Relationship Id="rId2" Type="http://schemas.openxmlformats.org/officeDocument/2006/relationships/notesSlide" Target="../notesSlides/notesSlide40.xml"/><Relationship Id="rId1" Type="http://schemas.openxmlformats.org/officeDocument/2006/relationships/slideLayout" Target="../slideLayouts/slideLayout4.xml"/><Relationship Id="rId4" Type="http://schemas.openxmlformats.org/officeDocument/2006/relationships/hyperlink" Target="https://blog.marcosbarbero.com/integrating-vault-spring-cloud-config/" TargetMode="Externa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3" Type="http://schemas.openxmlformats.org/officeDocument/2006/relationships/hyperlink" Target="http://localhost:8080/msg" TargetMode="External"/><Relationship Id="rId2" Type="http://schemas.openxmlformats.org/officeDocument/2006/relationships/notesSlide" Target="../notesSlides/notesSlide42.xml"/><Relationship Id="rId1" Type="http://schemas.openxmlformats.org/officeDocument/2006/relationships/slideLayout" Target="../slideLayouts/slideLayout4.xml"/><Relationship Id="rId6" Type="http://schemas.openxmlformats.org/officeDocument/2006/relationships/hyperlink" Target="https://docs.pivotal.io/spring-cloud-services/2-0/common/config-server/writing-client-applications.html" TargetMode="External"/><Relationship Id="rId5" Type="http://schemas.openxmlformats.org/officeDocument/2006/relationships/hyperlink" Target="https://cloud.spring.io/spring-cloud-config/multi/multi__spring_cloud_config_client.html" TargetMode="External"/><Relationship Id="rId4" Type="http://schemas.openxmlformats.org/officeDocument/2006/relationships/hyperlink" Target="http://localhost:8080/actuator/refresh" TargetMode="External"/></Relationships>
</file>

<file path=ppt/slides/_rels/slide43.xml.rels><?xml version="1.0" encoding="UTF-8" standalone="yes"?>
<Relationships xmlns="http://schemas.openxmlformats.org/package/2006/relationships"><Relationship Id="rId3" Type="http://schemas.openxmlformats.org/officeDocument/2006/relationships/hyperlink" Target="https://www.vaultproject.io/" TargetMode="External"/><Relationship Id="rId2" Type="http://schemas.openxmlformats.org/officeDocument/2006/relationships/notesSlide" Target="../notesSlides/notesSlide43.xml"/><Relationship Id="rId1" Type="http://schemas.openxmlformats.org/officeDocument/2006/relationships/slideLayout" Target="../slideLayouts/slideLayout4.xml"/><Relationship Id="rId6" Type="http://schemas.openxmlformats.org/officeDocument/2006/relationships/hyperlink" Target="https://www.youtube.com/watch?v=VYfl-DpZ5wM" TargetMode="External"/><Relationship Id="rId5" Type="http://schemas.openxmlformats.org/officeDocument/2006/relationships/hyperlink" Target="https://medium.com/@Ankitthakur/spring-boot-spring-vault-e9e973a17036" TargetMode="External"/><Relationship Id="rId4" Type="http://schemas.openxmlformats.org/officeDocument/2006/relationships/hyperlink" Target="https://www.baeldung.com/vault" TargetMode="Externa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3" Type="http://schemas.openxmlformats.org/officeDocument/2006/relationships/hyperlink" Target="https://www.vaultproject.io/downloads.html" TargetMode="External"/><Relationship Id="rId2" Type="http://schemas.openxmlformats.org/officeDocument/2006/relationships/notesSlide" Target="../notesSlides/notesSlide45.xml"/><Relationship Id="rId1" Type="http://schemas.openxmlformats.org/officeDocument/2006/relationships/slideLayout" Target="../slideLayouts/slideLayout4.xml"/><Relationship Id="rId4" Type="http://schemas.openxmlformats.org/officeDocument/2006/relationships/hyperlink" Target="https://dzone.com/articles/managing-secrets-with-vault" TargetMode="External"/></Relationships>
</file>

<file path=ppt/slides/_rels/slide46.xml.rels><?xml version="1.0" encoding="UTF-8" standalone="yes"?>
<Relationships xmlns="http://schemas.openxmlformats.org/package/2006/relationships"><Relationship Id="rId3" Type="http://schemas.openxmlformats.org/officeDocument/2006/relationships/hyperlink" Target="http://localhost:8200/" TargetMode="External"/><Relationship Id="rId2" Type="http://schemas.openxmlformats.org/officeDocument/2006/relationships/notesSlide" Target="../notesSlides/notesSlide46.xml"/><Relationship Id="rId1" Type="http://schemas.openxmlformats.org/officeDocument/2006/relationships/slideLayout" Target="../slideLayouts/slideLayout4.xml"/><Relationship Id="rId5" Type="http://schemas.openxmlformats.org/officeDocument/2006/relationships/hyperlink" Target="https://dzone.com/articles/managing-secrets-with-vault" TargetMode="External"/><Relationship Id="rId4" Type="http://schemas.openxmlformats.org/officeDocument/2006/relationships/hyperlink" Target="https://www.youtube.com/redirect?event=video_description&amp;v=OKk3xHdyirE&amp;redir_token=nMCH9zHK3BdL6QuDd2DdBIkc0Ft8MTU3MjA4NTY5OEAxNTcxOTk5Mjk4&amp;q=http://localhost:8200" TargetMode="External"/></Relationships>
</file>

<file path=ppt/slides/_rels/slide47.xml.rels><?xml version="1.0" encoding="UTF-8" standalone="yes"?>
<Relationships xmlns="http://schemas.openxmlformats.org/package/2006/relationships"><Relationship Id="rId3" Type="http://schemas.openxmlformats.org/officeDocument/2006/relationships/hyperlink" Target="http://localhost:8200/" TargetMode="External"/><Relationship Id="rId2" Type="http://schemas.openxmlformats.org/officeDocument/2006/relationships/notesSlide" Target="../notesSlides/notesSlide47.xml"/><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3" Type="http://schemas.openxmlformats.org/officeDocument/2006/relationships/hyperlink" Target="http://localhost:8200/" TargetMode="External"/><Relationship Id="rId2" Type="http://schemas.openxmlformats.org/officeDocument/2006/relationships/notesSlide" Target="../notesSlides/notesSlide48.xml"/><Relationship Id="rId1" Type="http://schemas.openxmlformats.org/officeDocument/2006/relationships/slideLayout" Target="../slideLayouts/slideLayout4.xml"/><Relationship Id="rId4" Type="http://schemas.openxmlformats.org/officeDocument/2006/relationships/hyperlink" Target="https://dzone.com/articles/managing-secrets-with-vault" TargetMode="External"/></Relationships>
</file>

<file path=ppt/slides/_rels/slide49.xml.rels><?xml version="1.0" encoding="UTF-8" standalone="yes"?>
<Relationships xmlns="http://schemas.openxmlformats.org/package/2006/relationships"><Relationship Id="rId3" Type="http://schemas.openxmlformats.org/officeDocument/2006/relationships/hyperlink" Target="http://localhost:8200/" TargetMode="External"/><Relationship Id="rId2" Type="http://schemas.openxmlformats.org/officeDocument/2006/relationships/notesSlide" Target="../notesSlides/notesSlide49.xml"/><Relationship Id="rId1" Type="http://schemas.openxmlformats.org/officeDocument/2006/relationships/slideLayout" Target="../slideLayouts/slideLayout4.xml"/><Relationship Id="rId4" Type="http://schemas.openxmlformats.org/officeDocument/2006/relationships/hyperlink" Target="https://dzone.com/articles/managing-secrets-with-vault"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57200" y="2438401"/>
            <a:ext cx="7772400" cy="990600"/>
          </a:xfrm>
        </p:spPr>
        <p:txBody>
          <a:bodyPr>
            <a:normAutofit/>
          </a:bodyPr>
          <a:lstStyle/>
          <a:p>
            <a:pPr algn="ctr"/>
            <a:r>
              <a:rPr lang="en-US" b="1" dirty="0"/>
              <a:t>Microservice </a:t>
            </a:r>
            <a:r>
              <a:rPr lang="en-US" b="1"/>
              <a:t>– 02</a:t>
            </a:r>
            <a:endParaRPr lang="en-IN" b="1" dirty="0"/>
          </a:p>
        </p:txBody>
      </p:sp>
      <p:sp>
        <p:nvSpPr>
          <p:cNvPr id="3" name="TextBox 2"/>
          <p:cNvSpPr txBox="1"/>
          <p:nvPr/>
        </p:nvSpPr>
        <p:spPr>
          <a:xfrm>
            <a:off x="5562600" y="5410200"/>
            <a:ext cx="2807885" cy="954107"/>
          </a:xfrm>
          <a:prstGeom prst="rect">
            <a:avLst/>
          </a:prstGeom>
          <a:noFill/>
        </p:spPr>
        <p:txBody>
          <a:bodyPr wrap="none" rtlCol="0">
            <a:spAutoFit/>
          </a:bodyPr>
          <a:lstStyle/>
          <a:p>
            <a:r>
              <a:rPr lang="en-US" sz="2800" b="1" dirty="0" err="1"/>
              <a:t>Shalini</a:t>
            </a:r>
            <a:r>
              <a:rPr lang="en-US" sz="2800" b="1" dirty="0"/>
              <a:t> Mittal</a:t>
            </a:r>
          </a:p>
          <a:p>
            <a:r>
              <a:rPr lang="en-US" sz="2800" b="1" dirty="0"/>
              <a:t>Corporate Trainer</a:t>
            </a:r>
          </a:p>
        </p:txBody>
      </p:sp>
    </p:spTree>
    <p:extLst>
      <p:ext uri="{BB962C8B-B14F-4D97-AF65-F5344CB8AC3E}">
        <p14:creationId xmlns:p14="http://schemas.microsoft.com/office/powerpoint/2010/main" val="35006777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Dependency</a:t>
            </a:r>
          </a:p>
        </p:txBody>
      </p:sp>
      <p:sp>
        <p:nvSpPr>
          <p:cNvPr id="3" name="Rectangle 2"/>
          <p:cNvSpPr/>
          <p:nvPr/>
        </p:nvSpPr>
        <p:spPr>
          <a:xfrm>
            <a:off x="228600" y="762000"/>
            <a:ext cx="8638680" cy="5181600"/>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t" anchorCtr="0"/>
          <a:lstStyle/>
          <a:p>
            <a:pPr marL="285750" indent="-285750">
              <a:buFont typeface="Arial" charset="0"/>
              <a:buChar char="•"/>
            </a:pPr>
            <a:r>
              <a:rPr lang="en-US" sz="2200" dirty="0"/>
              <a:t>Add the following dependency for resilience4j : </a:t>
            </a:r>
            <a:br>
              <a:rPr lang="en-US" sz="2200" dirty="0"/>
            </a:br>
            <a:r>
              <a:rPr lang="en-US" sz="2200" dirty="0"/>
              <a:t> &lt;dependency&gt;</a:t>
            </a:r>
            <a:br>
              <a:rPr lang="en-US" sz="2200" dirty="0"/>
            </a:br>
            <a:r>
              <a:rPr lang="en-US" sz="2200" dirty="0"/>
              <a:t>	&lt;</a:t>
            </a:r>
            <a:r>
              <a:rPr lang="en-US" sz="2200" dirty="0" err="1"/>
              <a:t>groupId</a:t>
            </a:r>
            <a:r>
              <a:rPr lang="en-US" sz="2200" dirty="0"/>
              <a:t>&gt;</a:t>
            </a:r>
            <a:r>
              <a:rPr lang="en-US" sz="2200" dirty="0" err="1"/>
              <a:t>org.springframework.boot</a:t>
            </a:r>
            <a:r>
              <a:rPr lang="en-US" sz="2200" dirty="0"/>
              <a:t>&lt;/</a:t>
            </a:r>
            <a:r>
              <a:rPr lang="en-US" sz="2200" dirty="0" err="1"/>
              <a:t>groupId</a:t>
            </a:r>
            <a:r>
              <a:rPr lang="en-US" sz="2200" dirty="0"/>
              <a:t>&gt;</a:t>
            </a:r>
            <a:br>
              <a:rPr lang="en-US" sz="2200" dirty="0"/>
            </a:br>
            <a:r>
              <a:rPr lang="en-US" sz="2200" dirty="0"/>
              <a:t>	&lt;</a:t>
            </a:r>
            <a:r>
              <a:rPr lang="en-US" sz="2200" dirty="0" err="1"/>
              <a:t>artifactId</a:t>
            </a:r>
            <a:r>
              <a:rPr lang="en-US" sz="2200" dirty="0"/>
              <a:t>&gt;spring-boot-starter-actuator&lt;/</a:t>
            </a:r>
            <a:r>
              <a:rPr lang="en-US" sz="2200" dirty="0" err="1"/>
              <a:t>artifactId</a:t>
            </a:r>
            <a:r>
              <a:rPr lang="en-US" sz="2200" dirty="0"/>
              <a:t>&gt;</a:t>
            </a:r>
            <a:br>
              <a:rPr lang="en-US" sz="2200" dirty="0"/>
            </a:br>
            <a:r>
              <a:rPr lang="en-US" sz="2200" dirty="0"/>
              <a:t>&lt;/dependency&gt;</a:t>
            </a:r>
            <a:br>
              <a:rPr lang="en-US" sz="2200" dirty="0"/>
            </a:br>
            <a:r>
              <a:rPr lang="en-US" sz="2200" dirty="0"/>
              <a:t> &lt;dependency&gt;</a:t>
            </a:r>
            <a:br>
              <a:rPr lang="en-US" sz="2200" dirty="0"/>
            </a:br>
            <a:r>
              <a:rPr lang="en-US" sz="2200" dirty="0"/>
              <a:t>	&lt;</a:t>
            </a:r>
            <a:r>
              <a:rPr lang="en-US" sz="2200" dirty="0" err="1"/>
              <a:t>groupId</a:t>
            </a:r>
            <a:r>
              <a:rPr lang="en-US" sz="2200" dirty="0"/>
              <a:t>&gt;io.github.resilience4j&lt;/</a:t>
            </a:r>
            <a:r>
              <a:rPr lang="en-US" sz="2200" dirty="0" err="1"/>
              <a:t>groupId</a:t>
            </a:r>
            <a:r>
              <a:rPr lang="en-US" sz="2200" dirty="0"/>
              <a:t>&gt;</a:t>
            </a:r>
            <a:br>
              <a:rPr lang="en-US" sz="2200" dirty="0"/>
            </a:br>
            <a:r>
              <a:rPr lang="en-US" sz="2200" dirty="0"/>
              <a:t>	&lt;</a:t>
            </a:r>
            <a:r>
              <a:rPr lang="en-US" sz="2200" dirty="0" err="1"/>
              <a:t>artifactId</a:t>
            </a:r>
            <a:r>
              <a:rPr lang="en-US" sz="2200" dirty="0"/>
              <a:t>&gt;resilience4j-spring-boot2&lt;/</a:t>
            </a:r>
            <a:r>
              <a:rPr lang="en-US" sz="2200" dirty="0" err="1"/>
              <a:t>artifactId</a:t>
            </a:r>
            <a:r>
              <a:rPr lang="en-US" sz="2200" dirty="0"/>
              <a:t>&gt;</a:t>
            </a:r>
            <a:br>
              <a:rPr lang="en-US" sz="2200" dirty="0"/>
            </a:br>
            <a:r>
              <a:rPr lang="en-US" sz="2200" dirty="0"/>
              <a:t>	&lt;version&gt;1.1.0&lt;/version&gt;</a:t>
            </a:r>
            <a:br>
              <a:rPr lang="en-US" sz="2200" dirty="0"/>
            </a:br>
            <a:r>
              <a:rPr lang="en-US" sz="2200" dirty="0"/>
              <a:t>&lt;/dependency&gt;</a:t>
            </a:r>
            <a:br>
              <a:rPr lang="en-US" sz="2200" dirty="0"/>
            </a:br>
            <a:r>
              <a:rPr lang="en-US" sz="2200" dirty="0"/>
              <a:t>&lt;dependency&gt;</a:t>
            </a:r>
            <a:br>
              <a:rPr lang="en-US" sz="2200" dirty="0"/>
            </a:br>
            <a:r>
              <a:rPr lang="en-US" sz="2200" dirty="0"/>
              <a:t>	&lt;</a:t>
            </a:r>
            <a:r>
              <a:rPr lang="en-US" sz="2200" dirty="0" err="1"/>
              <a:t>groupId</a:t>
            </a:r>
            <a:r>
              <a:rPr lang="en-US" sz="2200" dirty="0"/>
              <a:t>&gt;</a:t>
            </a:r>
            <a:r>
              <a:rPr lang="en-US" sz="2200" dirty="0" err="1"/>
              <a:t>org.springframework.boot</a:t>
            </a:r>
            <a:r>
              <a:rPr lang="en-US" sz="2200" dirty="0"/>
              <a:t>&lt;/</a:t>
            </a:r>
            <a:r>
              <a:rPr lang="en-US" sz="2200" dirty="0" err="1"/>
              <a:t>groupId</a:t>
            </a:r>
            <a:r>
              <a:rPr lang="en-US" sz="2200" dirty="0"/>
              <a:t>&gt;</a:t>
            </a:r>
            <a:br>
              <a:rPr lang="en-US" sz="2200" dirty="0"/>
            </a:br>
            <a:r>
              <a:rPr lang="en-US" sz="2200" dirty="0"/>
              <a:t>	&lt;</a:t>
            </a:r>
            <a:r>
              <a:rPr lang="en-US" sz="2200" dirty="0" err="1"/>
              <a:t>artifactId</a:t>
            </a:r>
            <a:r>
              <a:rPr lang="en-US" sz="2200" dirty="0"/>
              <a:t>&gt;spring-boot-starter-</a:t>
            </a:r>
            <a:r>
              <a:rPr lang="en-US" sz="2200" dirty="0" err="1"/>
              <a:t>aop</a:t>
            </a:r>
            <a:r>
              <a:rPr lang="en-US" sz="2200" dirty="0"/>
              <a:t>&lt;/</a:t>
            </a:r>
            <a:r>
              <a:rPr lang="en-US" sz="2200" dirty="0" err="1"/>
              <a:t>artifactId</a:t>
            </a:r>
            <a:r>
              <a:rPr lang="en-US" sz="2200" dirty="0"/>
              <a:t>&gt;</a:t>
            </a:r>
            <a:br>
              <a:rPr lang="en-US" sz="2200" dirty="0"/>
            </a:br>
            <a:r>
              <a:rPr lang="en-US" sz="2200" dirty="0"/>
              <a:t>&lt;/dependency&gt;</a:t>
            </a:r>
          </a:p>
        </p:txBody>
      </p:sp>
    </p:spTree>
    <p:extLst>
      <p:ext uri="{BB962C8B-B14F-4D97-AF65-F5344CB8AC3E}">
        <p14:creationId xmlns:p14="http://schemas.microsoft.com/office/powerpoint/2010/main" val="19038035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Hystrix</a:t>
            </a:r>
            <a:r>
              <a:rPr lang="en-US" dirty="0"/>
              <a:t>  </a:t>
            </a:r>
          </a:p>
        </p:txBody>
      </p:sp>
      <p:sp>
        <p:nvSpPr>
          <p:cNvPr id="3" name="Rectangle 2"/>
          <p:cNvSpPr/>
          <p:nvPr/>
        </p:nvSpPr>
        <p:spPr>
          <a:xfrm>
            <a:off x="276720" y="1066800"/>
            <a:ext cx="8638680" cy="5181600"/>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t" anchorCtr="0"/>
          <a:lstStyle/>
          <a:p>
            <a:pPr marL="285750" indent="-285750">
              <a:buFont typeface="Arial" charset="0"/>
              <a:buChar char="•"/>
            </a:pPr>
            <a:r>
              <a:rPr lang="en-US" sz="2200" dirty="0"/>
              <a:t>Uses Circuit-Breaker pattern</a:t>
            </a:r>
          </a:p>
          <a:p>
            <a:pPr marL="742950" lvl="1" indent="-285750">
              <a:buFont typeface="Arial" charset="0"/>
              <a:buChar char="•"/>
            </a:pPr>
            <a:r>
              <a:rPr lang="en-US" sz="2200" dirty="0"/>
              <a:t>When to break circuit</a:t>
            </a:r>
          </a:p>
          <a:p>
            <a:pPr marL="742950" lvl="1" indent="-285750">
              <a:buFont typeface="Arial" charset="0"/>
              <a:buChar char="•"/>
            </a:pPr>
            <a:r>
              <a:rPr lang="en-US" sz="2200" dirty="0"/>
              <a:t>What to do when circuit breaks</a:t>
            </a:r>
          </a:p>
          <a:p>
            <a:pPr marL="742950" lvl="1" indent="-285750">
              <a:buFont typeface="Arial" charset="0"/>
              <a:buChar char="•"/>
            </a:pPr>
            <a:r>
              <a:rPr lang="en-US" sz="2200" dirty="0"/>
              <a:t>When to resume requests</a:t>
            </a:r>
          </a:p>
          <a:p>
            <a:pPr marL="285750" indent="-285750">
              <a:buFont typeface="Arial" charset="0"/>
              <a:buChar char="•"/>
            </a:pPr>
            <a:r>
              <a:rPr lang="en-US" sz="2200" dirty="0"/>
              <a:t>When we apply a circuit breaker to a method, </a:t>
            </a:r>
            <a:r>
              <a:rPr lang="en-US" sz="2200" dirty="0" err="1"/>
              <a:t>Hystrix</a:t>
            </a:r>
            <a:r>
              <a:rPr lang="en-US" sz="2200" dirty="0"/>
              <a:t> watches for failing calls to that method, and if failures build up to a threshold, </a:t>
            </a:r>
            <a:r>
              <a:rPr lang="en-US" sz="2200" dirty="0" err="1"/>
              <a:t>Hystrix</a:t>
            </a:r>
            <a:r>
              <a:rPr lang="en-US" sz="2200" dirty="0"/>
              <a:t> opens the circuit so that subsequent calls automatically fail. </a:t>
            </a:r>
          </a:p>
          <a:p>
            <a:pPr marL="285750" indent="-285750">
              <a:buFont typeface="Arial" charset="0"/>
              <a:buChar char="•"/>
            </a:pPr>
            <a:r>
              <a:rPr lang="en-US" sz="2200" dirty="0"/>
              <a:t>While the circuit is open, </a:t>
            </a:r>
            <a:r>
              <a:rPr lang="en-US" sz="2200" dirty="0" err="1"/>
              <a:t>Hystrix</a:t>
            </a:r>
            <a:r>
              <a:rPr lang="en-US" sz="2200" dirty="0"/>
              <a:t> redirects calls to the method, and they’re passed on to our specified fallback method.</a:t>
            </a:r>
          </a:p>
          <a:p>
            <a:pPr marL="285750" indent="-285750">
              <a:buFont typeface="Arial" charset="0"/>
              <a:buChar char="•"/>
            </a:pPr>
            <a:r>
              <a:rPr lang="en-US" sz="2200" dirty="0"/>
              <a:t>Looks for any method annotated with the @</a:t>
            </a:r>
            <a:r>
              <a:rPr lang="en-US" sz="2200" dirty="0" err="1"/>
              <a:t>HystrixCommand</a:t>
            </a:r>
            <a:r>
              <a:rPr lang="en-US" sz="2200" dirty="0"/>
              <a:t> annotation, and wraps that method in a proxy connected to a circuit breaker so that </a:t>
            </a:r>
            <a:r>
              <a:rPr lang="en-US" sz="2200" dirty="0" err="1"/>
              <a:t>Hystrix</a:t>
            </a:r>
            <a:r>
              <a:rPr lang="en-US" sz="2200" dirty="0"/>
              <a:t> can monitor it</a:t>
            </a:r>
          </a:p>
        </p:txBody>
      </p:sp>
    </p:spTree>
    <p:extLst>
      <p:ext uri="{BB962C8B-B14F-4D97-AF65-F5344CB8AC3E}">
        <p14:creationId xmlns:p14="http://schemas.microsoft.com/office/powerpoint/2010/main" val="33454868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lstStyle/>
          <a:p>
            <a:pPr>
              <a:defRPr/>
            </a:pPr>
            <a:r>
              <a:rPr lang="en-US" sz="2800" dirty="0" err="1"/>
              <a:t>Hystrix</a:t>
            </a:r>
            <a:r>
              <a:rPr lang="en-US" sz="2800" dirty="0"/>
              <a:t> Example</a:t>
            </a:r>
          </a:p>
        </p:txBody>
      </p:sp>
      <p:sp>
        <p:nvSpPr>
          <p:cNvPr id="45058" name="Content Placeholder 2"/>
          <p:cNvSpPr>
            <a:spLocks noGrp="1"/>
          </p:cNvSpPr>
          <p:nvPr>
            <p:ph idx="1"/>
          </p:nvPr>
        </p:nvSpPr>
        <p:spPr>
          <a:xfrm>
            <a:off x="360363" y="685800"/>
            <a:ext cx="8174037" cy="1447800"/>
          </a:xfrm>
        </p:spPr>
        <p:txBody>
          <a:bodyPr>
            <a:normAutofit fontScale="77500" lnSpcReduction="20000"/>
          </a:bodyPr>
          <a:lstStyle/>
          <a:p>
            <a:pPr marL="342900" indent="-342900">
              <a:buFont typeface="Arial" charset="0"/>
              <a:buChar char="•"/>
            </a:pPr>
            <a:r>
              <a:rPr lang="en-US" altLang="en-US" sz="2200" dirty="0"/>
              <a:t>Add </a:t>
            </a:r>
            <a:r>
              <a:rPr lang="en-US" altLang="en-US" sz="2200" dirty="0" err="1"/>
              <a:t>hystrix</a:t>
            </a:r>
            <a:r>
              <a:rPr lang="en-US" altLang="en-US" sz="2200" dirty="0"/>
              <a:t> dependency</a:t>
            </a:r>
          </a:p>
          <a:p>
            <a:pPr marL="342900" indent="-342900">
              <a:buFont typeface="Arial" charset="0"/>
              <a:buChar char="•"/>
            </a:pPr>
            <a:r>
              <a:rPr lang="en-US" altLang="en-US" sz="2200" dirty="0"/>
              <a:t>Add </a:t>
            </a:r>
            <a:r>
              <a:rPr lang="en-US" sz="2400" dirty="0"/>
              <a:t>@</a:t>
            </a:r>
            <a:r>
              <a:rPr lang="en-US" sz="2400" dirty="0" err="1"/>
              <a:t>EnableCircuitBreaker</a:t>
            </a:r>
            <a:r>
              <a:rPr lang="en-US" sz="2400" dirty="0"/>
              <a:t> to class with main()</a:t>
            </a:r>
          </a:p>
          <a:p>
            <a:pPr marL="342900" indent="-342900">
              <a:buFont typeface="Arial" charset="0"/>
              <a:buChar char="•"/>
            </a:pPr>
            <a:r>
              <a:rPr lang="en-US" sz="2400" dirty="0" err="1"/>
              <a:t>Feign.hystrix.enabled</a:t>
            </a:r>
            <a:r>
              <a:rPr lang="en-US" sz="2400" dirty="0"/>
              <a:t>=true =&gt; to use feign with </a:t>
            </a:r>
            <a:r>
              <a:rPr lang="en-US" sz="2400" dirty="0" err="1"/>
              <a:t>hystrix</a:t>
            </a:r>
            <a:r>
              <a:rPr lang="en-US" sz="2400" dirty="0"/>
              <a:t> and create </a:t>
            </a:r>
            <a:r>
              <a:rPr lang="en-US" sz="2400"/>
              <a:t>a class </a:t>
            </a:r>
            <a:r>
              <a:rPr lang="en-US" sz="2400" dirty="0"/>
              <a:t>that implements the interface and overrides the method to provide the fallback</a:t>
            </a:r>
          </a:p>
          <a:p>
            <a:pPr marL="342900" indent="-342900">
              <a:buFont typeface="Arial" charset="0"/>
              <a:buChar char="•"/>
            </a:pPr>
            <a:r>
              <a:rPr lang="en-US" altLang="en-US" sz="2400" dirty="0"/>
              <a:t>Create a service class as follows:</a:t>
            </a:r>
            <a:endParaRPr lang="en-US" altLang="en-US" sz="2200" dirty="0"/>
          </a:p>
        </p:txBody>
      </p:sp>
      <p:sp>
        <p:nvSpPr>
          <p:cNvPr id="3" name="Rectangle 2"/>
          <p:cNvSpPr/>
          <p:nvPr/>
        </p:nvSpPr>
        <p:spPr>
          <a:xfrm>
            <a:off x="360362" y="2027228"/>
            <a:ext cx="7848600" cy="3416320"/>
          </a:xfrm>
          <a:prstGeom prst="rect">
            <a:avLst/>
          </a:prstGeom>
        </p:spPr>
        <p:txBody>
          <a:bodyPr wrap="square">
            <a:spAutoFit/>
          </a:bodyPr>
          <a:lstStyle/>
          <a:p>
            <a:r>
              <a:rPr lang="en-US" dirty="0">
                <a:solidFill>
                  <a:srgbClr val="646464"/>
                </a:solidFill>
                <a:latin typeface="Calibri" charset="0"/>
                <a:ea typeface="Calibri" charset="0"/>
                <a:cs typeface="Calibri" charset="0"/>
              </a:rPr>
              <a:t>@Service</a:t>
            </a:r>
          </a:p>
          <a:p>
            <a:r>
              <a:rPr lang="en-US" b="1" dirty="0">
                <a:solidFill>
                  <a:srgbClr val="7F0055"/>
                </a:solidFill>
                <a:latin typeface="Calibri" charset="0"/>
                <a:ea typeface="Calibri" charset="0"/>
                <a:cs typeface="Calibri" charset="0"/>
              </a:rPr>
              <a:t>public</a:t>
            </a:r>
            <a:r>
              <a:rPr lang="en-US" b="1" dirty="0">
                <a:solidFill>
                  <a:srgbClr val="000000"/>
                </a:solidFill>
                <a:latin typeface="Calibri" charset="0"/>
                <a:ea typeface="Calibri" charset="0"/>
                <a:cs typeface="Calibri" charset="0"/>
              </a:rPr>
              <a:t> </a:t>
            </a:r>
            <a:r>
              <a:rPr lang="en-US" b="1" dirty="0">
                <a:solidFill>
                  <a:srgbClr val="7F0055"/>
                </a:solidFill>
                <a:latin typeface="Calibri" charset="0"/>
                <a:ea typeface="Calibri" charset="0"/>
                <a:cs typeface="Calibri" charset="0"/>
              </a:rPr>
              <a:t>class</a:t>
            </a:r>
            <a:r>
              <a:rPr lang="en-US" b="1" dirty="0">
                <a:solidFill>
                  <a:srgbClr val="000000"/>
                </a:solidFill>
                <a:latin typeface="Calibri" charset="0"/>
                <a:ea typeface="Calibri" charset="0"/>
                <a:cs typeface="Calibri" charset="0"/>
              </a:rPr>
              <a:t> </a:t>
            </a:r>
            <a:r>
              <a:rPr lang="en-US" b="1" dirty="0" err="1">
                <a:solidFill>
                  <a:srgbClr val="000000"/>
                </a:solidFill>
                <a:latin typeface="Calibri" charset="0"/>
                <a:ea typeface="Calibri" charset="0"/>
                <a:cs typeface="Calibri" charset="0"/>
              </a:rPr>
              <a:t>GetEmployeeService</a:t>
            </a:r>
            <a:r>
              <a:rPr lang="en-US" b="1" dirty="0">
                <a:solidFill>
                  <a:srgbClr val="000000"/>
                </a:solidFill>
                <a:latin typeface="Calibri" charset="0"/>
                <a:ea typeface="Calibri" charset="0"/>
                <a:cs typeface="Calibri" charset="0"/>
              </a:rPr>
              <a:t> {</a:t>
            </a:r>
          </a:p>
          <a:p>
            <a:r>
              <a:rPr lang="en-US" dirty="0">
                <a:solidFill>
                  <a:srgbClr val="000000"/>
                </a:solidFill>
                <a:latin typeface="Calibri" charset="0"/>
                <a:ea typeface="Calibri" charset="0"/>
                <a:cs typeface="Calibri" charset="0"/>
              </a:rPr>
              <a:t>	</a:t>
            </a:r>
            <a:r>
              <a:rPr lang="en-US" dirty="0">
                <a:solidFill>
                  <a:srgbClr val="646464"/>
                </a:solidFill>
                <a:latin typeface="Calibri" charset="0"/>
                <a:ea typeface="Calibri" charset="0"/>
                <a:cs typeface="Calibri" charset="0"/>
              </a:rPr>
              <a:t>@</a:t>
            </a:r>
            <a:r>
              <a:rPr lang="en-US" dirty="0" err="1">
                <a:solidFill>
                  <a:srgbClr val="646464"/>
                </a:solidFill>
                <a:latin typeface="Calibri" charset="0"/>
                <a:ea typeface="Calibri" charset="0"/>
                <a:cs typeface="Calibri" charset="0"/>
              </a:rPr>
              <a:t>Autowired</a:t>
            </a:r>
            <a:endParaRPr lang="en-US" dirty="0">
              <a:solidFill>
                <a:srgbClr val="646464"/>
              </a:solidFill>
              <a:latin typeface="Calibri" charset="0"/>
              <a:ea typeface="Calibri" charset="0"/>
              <a:cs typeface="Calibri" charset="0"/>
            </a:endParaRPr>
          </a:p>
          <a:p>
            <a:r>
              <a:rPr lang="en-US" dirty="0">
                <a:solidFill>
                  <a:srgbClr val="000000"/>
                </a:solidFill>
                <a:latin typeface="Calibri" charset="0"/>
                <a:ea typeface="Calibri" charset="0"/>
                <a:cs typeface="Calibri" charset="0"/>
              </a:rPr>
              <a:t>	</a:t>
            </a:r>
            <a:r>
              <a:rPr lang="en-US" b="1" dirty="0">
                <a:solidFill>
                  <a:srgbClr val="7F0055"/>
                </a:solidFill>
                <a:latin typeface="Calibri" charset="0"/>
                <a:ea typeface="Calibri" charset="0"/>
                <a:cs typeface="Calibri" charset="0"/>
              </a:rPr>
              <a:t>private</a:t>
            </a:r>
            <a:r>
              <a:rPr lang="en-US" b="1" dirty="0">
                <a:solidFill>
                  <a:srgbClr val="000000"/>
                </a:solidFill>
                <a:latin typeface="Calibri" charset="0"/>
                <a:ea typeface="Calibri" charset="0"/>
                <a:cs typeface="Calibri" charset="0"/>
              </a:rPr>
              <a:t> </a:t>
            </a:r>
            <a:r>
              <a:rPr lang="en-US" b="1" dirty="0" err="1">
                <a:solidFill>
                  <a:srgbClr val="000000"/>
                </a:solidFill>
                <a:latin typeface="Calibri" charset="0"/>
                <a:ea typeface="Calibri" charset="0"/>
                <a:cs typeface="Calibri" charset="0"/>
              </a:rPr>
              <a:t>RestTemplate</a:t>
            </a:r>
            <a:r>
              <a:rPr lang="en-US" b="1" dirty="0">
                <a:solidFill>
                  <a:srgbClr val="000000"/>
                </a:solidFill>
                <a:latin typeface="Calibri" charset="0"/>
                <a:ea typeface="Calibri" charset="0"/>
                <a:cs typeface="Calibri" charset="0"/>
              </a:rPr>
              <a:t> </a:t>
            </a:r>
            <a:r>
              <a:rPr lang="en-US" b="1" u="sng" dirty="0" err="1">
                <a:solidFill>
                  <a:srgbClr val="0000C0"/>
                </a:solidFill>
                <a:latin typeface="Calibri" charset="0"/>
                <a:ea typeface="Calibri" charset="0"/>
                <a:cs typeface="Calibri" charset="0"/>
              </a:rPr>
              <a:t>restTemplate</a:t>
            </a:r>
            <a:r>
              <a:rPr lang="en-US" b="1" u="sng" dirty="0">
                <a:solidFill>
                  <a:srgbClr val="000000"/>
                </a:solidFill>
                <a:latin typeface="Calibri" charset="0"/>
                <a:ea typeface="Calibri" charset="0"/>
                <a:cs typeface="Calibri" charset="0"/>
              </a:rPr>
              <a:t>;</a:t>
            </a:r>
            <a:endParaRPr lang="en-US" dirty="0">
              <a:solidFill>
                <a:srgbClr val="000000"/>
              </a:solidFill>
              <a:latin typeface="Calibri" charset="0"/>
              <a:ea typeface="Calibri" charset="0"/>
              <a:cs typeface="Calibri" charset="0"/>
            </a:endParaRPr>
          </a:p>
          <a:p>
            <a:r>
              <a:rPr lang="en-US" dirty="0">
                <a:solidFill>
                  <a:srgbClr val="000000"/>
                </a:solidFill>
                <a:latin typeface="Calibri" charset="0"/>
                <a:ea typeface="Calibri" charset="0"/>
                <a:cs typeface="Calibri" charset="0"/>
              </a:rPr>
              <a:t>	</a:t>
            </a:r>
            <a:r>
              <a:rPr lang="en-US" dirty="0">
                <a:solidFill>
                  <a:srgbClr val="646464"/>
                </a:solidFill>
                <a:latin typeface="Calibri" charset="0"/>
                <a:ea typeface="Calibri" charset="0"/>
                <a:cs typeface="Calibri" charset="0"/>
              </a:rPr>
              <a:t>@</a:t>
            </a:r>
            <a:r>
              <a:rPr lang="en-US" dirty="0" err="1">
                <a:solidFill>
                  <a:srgbClr val="646464"/>
                </a:solidFill>
                <a:latin typeface="Calibri" charset="0"/>
                <a:ea typeface="Calibri" charset="0"/>
                <a:cs typeface="Calibri" charset="0"/>
              </a:rPr>
              <a:t>HystrixCommand</a:t>
            </a:r>
            <a:r>
              <a:rPr lang="en-US" dirty="0">
                <a:solidFill>
                  <a:srgbClr val="000000"/>
                </a:solidFill>
                <a:latin typeface="Calibri" charset="0"/>
                <a:ea typeface="Calibri" charset="0"/>
                <a:cs typeface="Calibri" charset="0"/>
              </a:rPr>
              <a:t>(</a:t>
            </a:r>
            <a:r>
              <a:rPr lang="en-US" dirty="0" err="1">
                <a:solidFill>
                  <a:srgbClr val="000000"/>
                </a:solidFill>
                <a:latin typeface="Calibri" charset="0"/>
                <a:ea typeface="Calibri" charset="0"/>
                <a:cs typeface="Calibri" charset="0"/>
              </a:rPr>
              <a:t>fallbackMethod</a:t>
            </a:r>
            <a:r>
              <a:rPr lang="en-US" dirty="0">
                <a:solidFill>
                  <a:srgbClr val="000000"/>
                </a:solidFill>
                <a:latin typeface="Calibri" charset="0"/>
                <a:ea typeface="Calibri" charset="0"/>
                <a:cs typeface="Calibri" charset="0"/>
              </a:rPr>
              <a:t> = </a:t>
            </a:r>
            <a:r>
              <a:rPr lang="en-US" dirty="0">
                <a:solidFill>
                  <a:srgbClr val="2A00FF"/>
                </a:solidFill>
                <a:latin typeface="Calibri" charset="0"/>
                <a:ea typeface="Calibri" charset="0"/>
                <a:cs typeface="Calibri" charset="0"/>
              </a:rPr>
              <a:t>"</a:t>
            </a:r>
            <a:r>
              <a:rPr lang="en-US" dirty="0" err="1">
                <a:solidFill>
                  <a:srgbClr val="2A00FF"/>
                </a:solidFill>
                <a:latin typeface="Calibri" charset="0"/>
                <a:ea typeface="Calibri" charset="0"/>
                <a:cs typeface="Calibri" charset="0"/>
              </a:rPr>
              <a:t>consumeEmployeeFallback</a:t>
            </a:r>
            <a:r>
              <a:rPr lang="en-US" dirty="0">
                <a:solidFill>
                  <a:srgbClr val="2A00FF"/>
                </a:solidFill>
                <a:latin typeface="Calibri" charset="0"/>
                <a:ea typeface="Calibri" charset="0"/>
                <a:cs typeface="Calibri" charset="0"/>
              </a:rPr>
              <a:t>"</a:t>
            </a:r>
            <a:r>
              <a:rPr lang="en-US" dirty="0">
                <a:solidFill>
                  <a:srgbClr val="000000"/>
                </a:solidFill>
                <a:latin typeface="Calibri" charset="0"/>
                <a:ea typeface="Calibri" charset="0"/>
                <a:cs typeface="Calibri" charset="0"/>
              </a:rPr>
              <a:t>)</a:t>
            </a:r>
          </a:p>
          <a:p>
            <a:r>
              <a:rPr lang="en-US" dirty="0">
                <a:solidFill>
                  <a:srgbClr val="000000"/>
                </a:solidFill>
                <a:latin typeface="Calibri" charset="0"/>
                <a:ea typeface="Calibri" charset="0"/>
                <a:cs typeface="Calibri" charset="0"/>
              </a:rPr>
              <a:t>	</a:t>
            </a:r>
            <a:r>
              <a:rPr lang="en-US" b="1" dirty="0">
                <a:solidFill>
                  <a:srgbClr val="7F0055"/>
                </a:solidFill>
                <a:latin typeface="Calibri" charset="0"/>
                <a:ea typeface="Calibri" charset="0"/>
                <a:cs typeface="Calibri" charset="0"/>
              </a:rPr>
              <a:t>public</a:t>
            </a:r>
            <a:r>
              <a:rPr lang="en-US" b="1" dirty="0">
                <a:solidFill>
                  <a:srgbClr val="000000"/>
                </a:solidFill>
                <a:latin typeface="Calibri" charset="0"/>
                <a:ea typeface="Calibri" charset="0"/>
                <a:cs typeface="Calibri" charset="0"/>
              </a:rPr>
              <a:t> Employee </a:t>
            </a:r>
            <a:r>
              <a:rPr lang="en-US" b="1" dirty="0" err="1">
                <a:solidFill>
                  <a:srgbClr val="000000"/>
                </a:solidFill>
                <a:latin typeface="Calibri" charset="0"/>
                <a:ea typeface="Calibri" charset="0"/>
                <a:cs typeface="Calibri" charset="0"/>
              </a:rPr>
              <a:t>consumeEmployee</a:t>
            </a:r>
            <a:r>
              <a:rPr lang="en-US" b="1" dirty="0">
                <a:solidFill>
                  <a:srgbClr val="000000"/>
                </a:solidFill>
                <a:latin typeface="Calibri" charset="0"/>
                <a:ea typeface="Calibri" charset="0"/>
                <a:cs typeface="Calibri" charset="0"/>
              </a:rPr>
              <a:t>() {</a:t>
            </a:r>
          </a:p>
          <a:p>
            <a:r>
              <a:rPr lang="en-US" dirty="0">
                <a:solidFill>
                  <a:srgbClr val="000000"/>
                </a:solidFill>
                <a:latin typeface="Calibri" charset="0"/>
                <a:ea typeface="Calibri" charset="0"/>
                <a:cs typeface="Calibri" charset="0"/>
              </a:rPr>
              <a:t>		</a:t>
            </a:r>
            <a:r>
              <a:rPr lang="en-US" b="1" dirty="0">
                <a:solidFill>
                  <a:srgbClr val="7F0055"/>
                </a:solidFill>
                <a:latin typeface="Calibri" charset="0"/>
                <a:ea typeface="Calibri" charset="0"/>
                <a:cs typeface="Calibri" charset="0"/>
              </a:rPr>
              <a:t>throw</a:t>
            </a:r>
            <a:r>
              <a:rPr lang="en-US" b="1" dirty="0">
                <a:solidFill>
                  <a:srgbClr val="000000"/>
                </a:solidFill>
                <a:latin typeface="Calibri" charset="0"/>
                <a:ea typeface="Calibri" charset="0"/>
                <a:cs typeface="Calibri" charset="0"/>
              </a:rPr>
              <a:t> </a:t>
            </a:r>
            <a:r>
              <a:rPr lang="en-US" b="1" dirty="0">
                <a:solidFill>
                  <a:srgbClr val="7F0055"/>
                </a:solidFill>
                <a:latin typeface="Calibri" charset="0"/>
                <a:ea typeface="Calibri" charset="0"/>
                <a:cs typeface="Calibri" charset="0"/>
              </a:rPr>
              <a:t>new</a:t>
            </a:r>
            <a:r>
              <a:rPr lang="en-US" b="1" dirty="0">
                <a:solidFill>
                  <a:srgbClr val="000000"/>
                </a:solidFill>
                <a:latin typeface="Calibri" charset="0"/>
                <a:ea typeface="Calibri" charset="0"/>
                <a:cs typeface="Calibri" charset="0"/>
              </a:rPr>
              <a:t> </a:t>
            </a:r>
            <a:r>
              <a:rPr lang="en-US" b="1" dirty="0" err="1">
                <a:solidFill>
                  <a:srgbClr val="000000"/>
                </a:solidFill>
                <a:latin typeface="Calibri" charset="0"/>
                <a:ea typeface="Calibri" charset="0"/>
                <a:cs typeface="Calibri" charset="0"/>
              </a:rPr>
              <a:t>RuntimeException</a:t>
            </a:r>
            <a:r>
              <a:rPr lang="en-US" b="1" dirty="0">
                <a:solidFill>
                  <a:srgbClr val="000000"/>
                </a:solidFill>
                <a:latin typeface="Calibri" charset="0"/>
                <a:ea typeface="Calibri" charset="0"/>
                <a:cs typeface="Calibri" charset="0"/>
              </a:rPr>
              <a:t>();</a:t>
            </a:r>
          </a:p>
          <a:p>
            <a:r>
              <a:rPr lang="en-US" dirty="0">
                <a:solidFill>
                  <a:srgbClr val="000000"/>
                </a:solidFill>
                <a:latin typeface="Calibri" charset="0"/>
                <a:ea typeface="Calibri" charset="0"/>
                <a:cs typeface="Calibri" charset="0"/>
              </a:rPr>
              <a:t>	}	</a:t>
            </a:r>
          </a:p>
          <a:p>
            <a:r>
              <a:rPr lang="en-US" dirty="0">
                <a:solidFill>
                  <a:srgbClr val="000000"/>
                </a:solidFill>
                <a:latin typeface="Calibri" charset="0"/>
                <a:ea typeface="Calibri" charset="0"/>
                <a:cs typeface="Calibri" charset="0"/>
              </a:rPr>
              <a:t>	</a:t>
            </a:r>
            <a:r>
              <a:rPr lang="en-US" b="1" dirty="0">
                <a:solidFill>
                  <a:srgbClr val="7F0055"/>
                </a:solidFill>
                <a:latin typeface="Calibri" charset="0"/>
                <a:ea typeface="Calibri" charset="0"/>
                <a:cs typeface="Calibri" charset="0"/>
              </a:rPr>
              <a:t>public</a:t>
            </a:r>
            <a:r>
              <a:rPr lang="en-US" b="1" dirty="0">
                <a:solidFill>
                  <a:srgbClr val="000000"/>
                </a:solidFill>
                <a:latin typeface="Calibri" charset="0"/>
                <a:ea typeface="Calibri" charset="0"/>
                <a:cs typeface="Calibri" charset="0"/>
              </a:rPr>
              <a:t> Employee </a:t>
            </a:r>
            <a:r>
              <a:rPr lang="en-US" b="1" dirty="0" err="1">
                <a:solidFill>
                  <a:srgbClr val="000000"/>
                </a:solidFill>
                <a:latin typeface="Calibri" charset="0"/>
                <a:ea typeface="Calibri" charset="0"/>
                <a:cs typeface="Calibri" charset="0"/>
              </a:rPr>
              <a:t>consumeEmployeeFallback</a:t>
            </a:r>
            <a:r>
              <a:rPr lang="en-US" b="1" dirty="0">
                <a:solidFill>
                  <a:srgbClr val="000000"/>
                </a:solidFill>
                <a:latin typeface="Calibri" charset="0"/>
                <a:ea typeface="Calibri" charset="0"/>
                <a:cs typeface="Calibri" charset="0"/>
              </a:rPr>
              <a:t>()</a:t>
            </a:r>
            <a:r>
              <a:rPr lang="en-US" dirty="0">
                <a:solidFill>
                  <a:srgbClr val="000000"/>
                </a:solidFill>
                <a:latin typeface="Calibri" charset="0"/>
                <a:ea typeface="Calibri" charset="0"/>
                <a:cs typeface="Calibri" charset="0"/>
              </a:rPr>
              <a:t>{</a:t>
            </a:r>
          </a:p>
          <a:p>
            <a:r>
              <a:rPr lang="en-US" dirty="0">
                <a:solidFill>
                  <a:srgbClr val="000000"/>
                </a:solidFill>
                <a:latin typeface="Calibri" charset="0"/>
                <a:ea typeface="Calibri" charset="0"/>
                <a:cs typeface="Calibri" charset="0"/>
              </a:rPr>
              <a:t>		</a:t>
            </a:r>
            <a:r>
              <a:rPr lang="en-US" b="1" dirty="0">
                <a:solidFill>
                  <a:srgbClr val="7F0055"/>
                </a:solidFill>
                <a:latin typeface="Calibri" charset="0"/>
                <a:ea typeface="Calibri" charset="0"/>
                <a:cs typeface="Calibri" charset="0"/>
              </a:rPr>
              <a:t>return</a:t>
            </a:r>
            <a:r>
              <a:rPr lang="en-US" b="1" dirty="0">
                <a:solidFill>
                  <a:srgbClr val="000000"/>
                </a:solidFill>
                <a:latin typeface="Calibri" charset="0"/>
                <a:ea typeface="Calibri" charset="0"/>
                <a:cs typeface="Calibri" charset="0"/>
              </a:rPr>
              <a:t> </a:t>
            </a:r>
            <a:r>
              <a:rPr lang="en-US" b="1" dirty="0">
                <a:solidFill>
                  <a:srgbClr val="7F0055"/>
                </a:solidFill>
                <a:latin typeface="Calibri" charset="0"/>
                <a:ea typeface="Calibri" charset="0"/>
                <a:cs typeface="Calibri" charset="0"/>
              </a:rPr>
              <a:t>new</a:t>
            </a:r>
            <a:r>
              <a:rPr lang="en-US" b="1" dirty="0">
                <a:solidFill>
                  <a:srgbClr val="000000"/>
                </a:solidFill>
                <a:latin typeface="Calibri" charset="0"/>
                <a:ea typeface="Calibri" charset="0"/>
                <a:cs typeface="Calibri" charset="0"/>
              </a:rPr>
              <a:t> Employee(0, </a:t>
            </a:r>
            <a:r>
              <a:rPr lang="en-US" b="1" dirty="0">
                <a:solidFill>
                  <a:srgbClr val="2A00FF"/>
                </a:solidFill>
                <a:latin typeface="Calibri" charset="0"/>
                <a:ea typeface="Calibri" charset="0"/>
                <a:cs typeface="Calibri" charset="0"/>
              </a:rPr>
              <a:t>""</a:t>
            </a:r>
            <a:r>
              <a:rPr lang="en-US" b="1" dirty="0">
                <a:solidFill>
                  <a:srgbClr val="000000"/>
                </a:solidFill>
                <a:latin typeface="Calibri" charset="0"/>
                <a:ea typeface="Calibri" charset="0"/>
                <a:cs typeface="Calibri" charset="0"/>
              </a:rPr>
              <a:t>, </a:t>
            </a:r>
            <a:r>
              <a:rPr lang="en-US" b="1" dirty="0">
                <a:solidFill>
                  <a:srgbClr val="2A00FF"/>
                </a:solidFill>
                <a:latin typeface="Calibri" charset="0"/>
                <a:ea typeface="Calibri" charset="0"/>
                <a:cs typeface="Calibri" charset="0"/>
              </a:rPr>
              <a:t>""</a:t>
            </a:r>
            <a:r>
              <a:rPr lang="en-US" b="1" dirty="0">
                <a:solidFill>
                  <a:srgbClr val="000000"/>
                </a:solidFill>
                <a:latin typeface="Calibri" charset="0"/>
                <a:ea typeface="Calibri" charset="0"/>
                <a:cs typeface="Calibri" charset="0"/>
              </a:rPr>
              <a:t>);</a:t>
            </a:r>
          </a:p>
          <a:p>
            <a:r>
              <a:rPr lang="en-US" dirty="0">
                <a:solidFill>
                  <a:srgbClr val="000000"/>
                </a:solidFill>
                <a:latin typeface="Calibri" charset="0"/>
                <a:ea typeface="Calibri" charset="0"/>
                <a:cs typeface="Calibri" charset="0"/>
              </a:rPr>
              <a:t>	}</a:t>
            </a:r>
          </a:p>
          <a:p>
            <a:r>
              <a:rPr lang="en-US" dirty="0">
                <a:solidFill>
                  <a:srgbClr val="000000"/>
                </a:solidFill>
                <a:latin typeface="Calibri" charset="0"/>
                <a:ea typeface="Calibri" charset="0"/>
                <a:cs typeface="Calibri" charset="0"/>
              </a:rPr>
              <a:t>}</a:t>
            </a:r>
            <a:endParaRPr lang="en-US" dirty="0">
              <a:latin typeface="Calibri" charset="0"/>
              <a:ea typeface="Calibri" charset="0"/>
              <a:cs typeface="Calibri" charset="0"/>
            </a:endParaRPr>
          </a:p>
        </p:txBody>
      </p:sp>
      <p:sp>
        <p:nvSpPr>
          <p:cNvPr id="5" name="Content Placeholder 2"/>
          <p:cNvSpPr txBox="1">
            <a:spLocks/>
          </p:cNvSpPr>
          <p:nvPr/>
        </p:nvSpPr>
        <p:spPr>
          <a:xfrm>
            <a:off x="360362" y="5721225"/>
            <a:ext cx="3525838" cy="762000"/>
          </a:xfrm>
          <a:prstGeom prst="rect">
            <a:avLst/>
          </a:prstGeom>
        </p:spPr>
        <p:txBody>
          <a:bodyPr vert="horz" lIns="91440" tIns="45720" rIns="91440" bIns="45720" rtlCol="0">
            <a:normAutofit lnSpcReduction="10000"/>
          </a:bodyPr>
          <a:lstStyle>
            <a:lvl1pPr marL="0" indent="0" algn="l" defTabSz="914400" rtl="0" eaLnBrk="1" latinLnBrk="0" hangingPunct="1">
              <a:spcBef>
                <a:spcPct val="20000"/>
              </a:spcBef>
              <a:buFont typeface="Wingdings" pitchFamily="2" charset="2"/>
              <a:buNone/>
              <a:defRPr sz="1800" kern="1200">
                <a:solidFill>
                  <a:schemeClr val="tx1">
                    <a:lumMod val="75000"/>
                    <a:lumOff val="2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lumMod val="75000"/>
                    <a:lumOff val="25000"/>
                  </a:schemeClr>
                </a:solidFill>
                <a:latin typeface="+mn-lt"/>
                <a:ea typeface="+mn-ea"/>
                <a:cs typeface="+mn-cs"/>
              </a:defRPr>
            </a:lvl2pPr>
            <a:lvl3pPr marL="1143000" indent="-228600" algn="l" defTabSz="914400" rtl="0" eaLnBrk="1" latinLnBrk="0" hangingPunct="1">
              <a:spcBef>
                <a:spcPct val="20000"/>
              </a:spcBef>
              <a:buFont typeface="Courier New" pitchFamily="49" charset="0"/>
              <a:buChar char="o"/>
              <a:defRPr sz="1600" kern="1200">
                <a:solidFill>
                  <a:schemeClr val="tx1">
                    <a:lumMod val="75000"/>
                    <a:lumOff val="2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lumMod val="75000"/>
                    <a:lumOff val="2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75000"/>
                    <a:lumOff val="2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42900" indent="-342900">
              <a:buFont typeface="Arial" charset="0"/>
              <a:buChar char="•"/>
            </a:pPr>
            <a:r>
              <a:rPr lang="en-US" altLang="en-US" sz="2200" dirty="0"/>
              <a:t>Update </a:t>
            </a:r>
          </a:p>
          <a:p>
            <a:r>
              <a:rPr lang="en-US" altLang="en-US" sz="2200" dirty="0" err="1"/>
              <a:t>EmployeeConsumerResource</a:t>
            </a:r>
            <a:endParaRPr lang="en-US" altLang="en-US" sz="2200" dirty="0"/>
          </a:p>
        </p:txBody>
      </p:sp>
      <p:sp>
        <p:nvSpPr>
          <p:cNvPr id="4" name="Rectangle 3"/>
          <p:cNvSpPr/>
          <p:nvPr/>
        </p:nvSpPr>
        <p:spPr>
          <a:xfrm>
            <a:off x="3962400" y="5016570"/>
            <a:ext cx="4572000" cy="1754326"/>
          </a:xfrm>
          <a:prstGeom prst="rect">
            <a:avLst/>
          </a:prstGeom>
          <a:ln>
            <a:solidFill>
              <a:schemeClr val="accent1"/>
            </a:solidFill>
          </a:ln>
        </p:spPr>
        <p:txBody>
          <a:bodyPr>
            <a:spAutoFit/>
          </a:bodyPr>
          <a:lstStyle/>
          <a:p>
            <a:r>
              <a:rPr lang="en-US" dirty="0">
                <a:solidFill>
                  <a:srgbClr val="646464"/>
                </a:solidFill>
                <a:latin typeface="Calibri" charset="0"/>
                <a:ea typeface="Calibri" charset="0"/>
                <a:cs typeface="Calibri" charset="0"/>
              </a:rPr>
              <a:t>@</a:t>
            </a:r>
            <a:r>
              <a:rPr lang="en-US" dirty="0" err="1">
                <a:solidFill>
                  <a:srgbClr val="646464"/>
                </a:solidFill>
                <a:latin typeface="Calibri" charset="0"/>
                <a:ea typeface="Calibri" charset="0"/>
                <a:cs typeface="Calibri" charset="0"/>
              </a:rPr>
              <a:t>Autowired</a:t>
            </a:r>
            <a:endParaRPr lang="en-US" dirty="0">
              <a:solidFill>
                <a:srgbClr val="646464"/>
              </a:solidFill>
              <a:latin typeface="Calibri" charset="0"/>
              <a:ea typeface="Calibri" charset="0"/>
              <a:cs typeface="Calibri" charset="0"/>
            </a:endParaRPr>
          </a:p>
          <a:p>
            <a:r>
              <a:rPr lang="en-US" b="1" dirty="0">
                <a:solidFill>
                  <a:srgbClr val="7F0055"/>
                </a:solidFill>
                <a:latin typeface="Calibri" charset="0"/>
                <a:ea typeface="Calibri" charset="0"/>
                <a:cs typeface="Calibri" charset="0"/>
              </a:rPr>
              <a:t>private</a:t>
            </a:r>
            <a:r>
              <a:rPr lang="en-US" b="1" dirty="0">
                <a:solidFill>
                  <a:srgbClr val="000000"/>
                </a:solidFill>
                <a:latin typeface="Calibri" charset="0"/>
                <a:ea typeface="Calibri" charset="0"/>
                <a:cs typeface="Calibri" charset="0"/>
              </a:rPr>
              <a:t> </a:t>
            </a:r>
            <a:r>
              <a:rPr lang="en-US" b="1" u="sng" dirty="0" err="1">
                <a:solidFill>
                  <a:srgbClr val="000000"/>
                </a:solidFill>
                <a:latin typeface="Calibri" charset="0"/>
                <a:ea typeface="Calibri" charset="0"/>
                <a:cs typeface="Calibri" charset="0"/>
              </a:rPr>
              <a:t>GetEmployeeService</a:t>
            </a:r>
            <a:r>
              <a:rPr lang="en-US" b="1" u="sng" dirty="0">
                <a:solidFill>
                  <a:srgbClr val="000000"/>
                </a:solidFill>
                <a:latin typeface="Calibri" charset="0"/>
                <a:ea typeface="Calibri" charset="0"/>
                <a:cs typeface="Calibri" charset="0"/>
              </a:rPr>
              <a:t> </a:t>
            </a:r>
            <a:r>
              <a:rPr lang="en-US" b="1" u="sng" dirty="0" err="1">
                <a:solidFill>
                  <a:srgbClr val="0000C0"/>
                </a:solidFill>
                <a:latin typeface="Calibri" charset="0"/>
                <a:ea typeface="Calibri" charset="0"/>
                <a:cs typeface="Calibri" charset="0"/>
              </a:rPr>
              <a:t>empservice</a:t>
            </a:r>
            <a:r>
              <a:rPr lang="en-US" b="1" u="sng" dirty="0">
                <a:solidFill>
                  <a:srgbClr val="000000"/>
                </a:solidFill>
                <a:latin typeface="Calibri" charset="0"/>
                <a:ea typeface="Calibri" charset="0"/>
                <a:cs typeface="Calibri" charset="0"/>
              </a:rPr>
              <a:t>;</a:t>
            </a:r>
          </a:p>
          <a:p>
            <a:r>
              <a:rPr lang="en-US" dirty="0">
                <a:solidFill>
                  <a:srgbClr val="646464"/>
                </a:solidFill>
                <a:latin typeface="Calibri" charset="0"/>
                <a:ea typeface="Calibri" charset="0"/>
                <a:cs typeface="Calibri" charset="0"/>
              </a:rPr>
              <a:t>@</a:t>
            </a:r>
            <a:r>
              <a:rPr lang="en-US" dirty="0" err="1">
                <a:solidFill>
                  <a:srgbClr val="646464"/>
                </a:solidFill>
                <a:latin typeface="Calibri" charset="0"/>
                <a:ea typeface="Calibri" charset="0"/>
                <a:cs typeface="Calibri" charset="0"/>
              </a:rPr>
              <a:t>RequestMapping</a:t>
            </a:r>
            <a:r>
              <a:rPr lang="en-US" dirty="0">
                <a:solidFill>
                  <a:srgbClr val="000000"/>
                </a:solidFill>
                <a:latin typeface="Calibri" charset="0"/>
                <a:ea typeface="Calibri" charset="0"/>
                <a:cs typeface="Calibri" charset="0"/>
              </a:rPr>
              <a:t>(</a:t>
            </a:r>
            <a:r>
              <a:rPr lang="en-US" dirty="0">
                <a:solidFill>
                  <a:srgbClr val="2A00FF"/>
                </a:solidFill>
                <a:latin typeface="Calibri" charset="0"/>
                <a:ea typeface="Calibri" charset="0"/>
                <a:cs typeface="Calibri" charset="0"/>
              </a:rPr>
              <a:t>"/"</a:t>
            </a:r>
            <a:r>
              <a:rPr lang="en-US" dirty="0">
                <a:solidFill>
                  <a:srgbClr val="000000"/>
                </a:solidFill>
                <a:latin typeface="Calibri" charset="0"/>
                <a:ea typeface="Calibri" charset="0"/>
                <a:cs typeface="Calibri" charset="0"/>
              </a:rPr>
              <a:t>)</a:t>
            </a:r>
          </a:p>
          <a:p>
            <a:r>
              <a:rPr lang="en-US" b="1" dirty="0">
                <a:solidFill>
                  <a:srgbClr val="7F0055"/>
                </a:solidFill>
                <a:latin typeface="Calibri" charset="0"/>
                <a:ea typeface="Calibri" charset="0"/>
                <a:cs typeface="Calibri" charset="0"/>
              </a:rPr>
              <a:t>public</a:t>
            </a:r>
            <a:r>
              <a:rPr lang="en-US" b="1" dirty="0">
                <a:solidFill>
                  <a:srgbClr val="000000"/>
                </a:solidFill>
                <a:latin typeface="Calibri" charset="0"/>
                <a:ea typeface="Calibri" charset="0"/>
                <a:cs typeface="Calibri" charset="0"/>
              </a:rPr>
              <a:t> Employee </a:t>
            </a:r>
            <a:r>
              <a:rPr lang="en-US" b="1" dirty="0" err="1">
                <a:solidFill>
                  <a:srgbClr val="000000"/>
                </a:solidFill>
                <a:latin typeface="Calibri" charset="0"/>
                <a:ea typeface="Calibri" charset="0"/>
                <a:cs typeface="Calibri" charset="0"/>
              </a:rPr>
              <a:t>consumeEmployee</a:t>
            </a:r>
            <a:r>
              <a:rPr lang="en-US" b="1" dirty="0">
                <a:solidFill>
                  <a:srgbClr val="000000"/>
                </a:solidFill>
                <a:latin typeface="Calibri" charset="0"/>
                <a:ea typeface="Calibri" charset="0"/>
                <a:cs typeface="Calibri" charset="0"/>
              </a:rPr>
              <a:t>()</a:t>
            </a:r>
            <a:r>
              <a:rPr lang="en-US" dirty="0">
                <a:solidFill>
                  <a:srgbClr val="000000"/>
                </a:solidFill>
                <a:latin typeface="Calibri" charset="0"/>
                <a:ea typeface="Calibri" charset="0"/>
                <a:cs typeface="Calibri" charset="0"/>
              </a:rPr>
              <a:t>{</a:t>
            </a:r>
          </a:p>
          <a:p>
            <a:r>
              <a:rPr lang="en-US" b="1" dirty="0">
                <a:solidFill>
                  <a:srgbClr val="7F0055"/>
                </a:solidFill>
                <a:latin typeface="Calibri" charset="0"/>
                <a:ea typeface="Calibri" charset="0"/>
                <a:cs typeface="Calibri" charset="0"/>
              </a:rPr>
              <a:t>return</a:t>
            </a:r>
            <a:r>
              <a:rPr lang="en-US" b="1" dirty="0">
                <a:solidFill>
                  <a:srgbClr val="000000"/>
                </a:solidFill>
                <a:latin typeface="Calibri" charset="0"/>
                <a:ea typeface="Calibri" charset="0"/>
                <a:cs typeface="Calibri" charset="0"/>
              </a:rPr>
              <a:t> </a:t>
            </a:r>
            <a:r>
              <a:rPr lang="en-US" b="1" u="sng" dirty="0" err="1">
                <a:solidFill>
                  <a:srgbClr val="0000C0"/>
                </a:solidFill>
                <a:latin typeface="Calibri" charset="0"/>
                <a:ea typeface="Calibri" charset="0"/>
                <a:cs typeface="Calibri" charset="0"/>
              </a:rPr>
              <a:t>empservice</a:t>
            </a:r>
            <a:r>
              <a:rPr lang="en-US" b="1" u="sng" dirty="0" err="1">
                <a:solidFill>
                  <a:srgbClr val="000000"/>
                </a:solidFill>
                <a:latin typeface="Calibri" charset="0"/>
                <a:ea typeface="Calibri" charset="0"/>
                <a:cs typeface="Calibri" charset="0"/>
              </a:rPr>
              <a:t>.consumeEmployee</a:t>
            </a:r>
            <a:r>
              <a:rPr lang="en-US" b="1" u="sng" dirty="0">
                <a:solidFill>
                  <a:srgbClr val="000000"/>
                </a:solidFill>
                <a:latin typeface="Calibri" charset="0"/>
                <a:ea typeface="Calibri" charset="0"/>
                <a:cs typeface="Calibri" charset="0"/>
              </a:rPr>
              <a:t>();</a:t>
            </a:r>
          </a:p>
          <a:p>
            <a:r>
              <a:rPr lang="en-US" dirty="0">
                <a:solidFill>
                  <a:srgbClr val="000000"/>
                </a:solidFill>
                <a:latin typeface="Calibri" charset="0"/>
                <a:ea typeface="Calibri" charset="0"/>
                <a:cs typeface="Calibri" charset="0"/>
              </a:rPr>
              <a:t>	}</a:t>
            </a:r>
            <a:endParaRPr lang="en-US" dirty="0">
              <a:latin typeface="Calibri" charset="0"/>
              <a:ea typeface="Calibri" charset="0"/>
              <a:cs typeface="Calibri" charset="0"/>
            </a:endParaRPr>
          </a:p>
        </p:txBody>
      </p:sp>
    </p:spTree>
    <p:extLst>
      <p:ext uri="{BB962C8B-B14F-4D97-AF65-F5344CB8AC3E}">
        <p14:creationId xmlns:p14="http://schemas.microsoft.com/office/powerpoint/2010/main" val="115060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Hystrix</a:t>
            </a:r>
            <a:r>
              <a:rPr lang="en-US" dirty="0"/>
              <a:t> Properties  </a:t>
            </a:r>
          </a:p>
        </p:txBody>
      </p:sp>
      <p:sp>
        <p:nvSpPr>
          <p:cNvPr id="3" name="Rectangle 2"/>
          <p:cNvSpPr/>
          <p:nvPr/>
        </p:nvSpPr>
        <p:spPr>
          <a:xfrm>
            <a:off x="276720" y="1066800"/>
            <a:ext cx="8638680" cy="5181600"/>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t" anchorCtr="0"/>
          <a:lstStyle/>
          <a:p>
            <a:pPr marL="285750" indent="-285750">
              <a:buFont typeface="Arial" charset="0"/>
              <a:buChar char="•"/>
            </a:pPr>
            <a:r>
              <a:rPr lang="en-US" sz="2200" dirty="0"/>
              <a:t>default timeout set to 500ms</a:t>
            </a:r>
          </a:p>
          <a:p>
            <a:pPr marL="285750" indent="-285750">
              <a:buFont typeface="Arial" charset="0"/>
              <a:buChar char="•"/>
            </a:pPr>
            <a:r>
              <a:rPr lang="en-US" sz="2200" dirty="0"/>
              <a:t>This timeout can be increased by adding custom </a:t>
            </a:r>
            <a:r>
              <a:rPr lang="en-US" sz="2200" dirty="0" err="1"/>
              <a:t>commandProperties</a:t>
            </a:r>
            <a:r>
              <a:rPr lang="en-US" sz="2200" dirty="0"/>
              <a:t>.</a:t>
            </a:r>
          </a:p>
          <a:p>
            <a:pPr marL="285750" indent="-285750">
              <a:buFont typeface="Arial" charset="0"/>
              <a:buChar char="•"/>
            </a:pPr>
            <a:r>
              <a:rPr lang="en-US" sz="2200" dirty="0"/>
              <a:t>@</a:t>
            </a:r>
            <a:r>
              <a:rPr lang="en-US" sz="2200" dirty="0" err="1"/>
              <a:t>HystrixCommand</a:t>
            </a:r>
            <a:r>
              <a:rPr lang="en-US" sz="2200" dirty="0"/>
              <a:t>(</a:t>
            </a:r>
            <a:r>
              <a:rPr lang="en-US" sz="2200" dirty="0" err="1"/>
              <a:t>fallbackMethod</a:t>
            </a:r>
            <a:r>
              <a:rPr lang="en-US" sz="2200" dirty="0"/>
              <a:t> = "failed", </a:t>
            </a:r>
            <a:r>
              <a:rPr lang="en-US" sz="2200" dirty="0" err="1"/>
              <a:t>commandProperties</a:t>
            </a:r>
            <a:r>
              <a:rPr lang="en-US" sz="2200" dirty="0"/>
              <a:t> = { @</a:t>
            </a:r>
            <a:r>
              <a:rPr lang="en-US" sz="2200" dirty="0" err="1"/>
              <a:t>HystrixProperty</a:t>
            </a:r>
            <a:r>
              <a:rPr lang="en-US" sz="2200" dirty="0"/>
              <a:t>(name = "</a:t>
            </a:r>
            <a:r>
              <a:rPr lang="en-US" sz="2200" dirty="0" err="1"/>
              <a:t>execution.isolation.thread.timeoutInMilliseconds</a:t>
            </a:r>
            <a:r>
              <a:rPr lang="en-US" sz="2200" dirty="0"/>
              <a:t>", value = "2000") })</a:t>
            </a:r>
          </a:p>
          <a:p>
            <a:pPr marL="285750" indent="-285750">
              <a:buFont typeface="Arial" charset="0"/>
              <a:buChar char="•"/>
            </a:pPr>
            <a:r>
              <a:rPr lang="en-US" sz="2200" dirty="0"/>
              <a:t>configure our </a:t>
            </a:r>
            <a:r>
              <a:rPr lang="en-US" sz="2200" dirty="0" err="1"/>
              <a:t>Hystrix</a:t>
            </a:r>
            <a:r>
              <a:rPr lang="en-US" sz="2200" dirty="0"/>
              <a:t> not to invoke the fallback method for some custom exceptions which needs to be propagated to the client.</a:t>
            </a:r>
            <a:br>
              <a:rPr lang="en-US" sz="2200" dirty="0"/>
            </a:br>
            <a:r>
              <a:rPr lang="en-US" sz="2200" dirty="0"/>
              <a:t>@</a:t>
            </a:r>
            <a:r>
              <a:rPr lang="en-US" sz="2200" dirty="0" err="1"/>
              <a:t>HystrixCommand</a:t>
            </a:r>
            <a:r>
              <a:rPr lang="en-US" sz="2200" dirty="0"/>
              <a:t>(</a:t>
            </a:r>
            <a:r>
              <a:rPr lang="en-US" sz="2200" dirty="0" err="1"/>
              <a:t>fallbackMethod</a:t>
            </a:r>
            <a:r>
              <a:rPr lang="en-US" sz="2200" dirty="0"/>
              <a:t> = "failed", </a:t>
            </a:r>
            <a:r>
              <a:rPr lang="en-US" sz="2200" dirty="0" err="1"/>
              <a:t>commandProperties</a:t>
            </a:r>
            <a:r>
              <a:rPr lang="en-US" sz="2200" dirty="0"/>
              <a:t> = { @</a:t>
            </a:r>
            <a:r>
              <a:rPr lang="en-US" sz="2200" dirty="0" err="1"/>
              <a:t>HystrixProperty</a:t>
            </a:r>
            <a:r>
              <a:rPr lang="en-US" sz="2200" dirty="0"/>
              <a:t>(name = "</a:t>
            </a:r>
            <a:r>
              <a:rPr lang="en-US" sz="2200" dirty="0" err="1"/>
              <a:t>execution.isolation.thread.timeoutInMilliseconds</a:t>
            </a:r>
            <a:r>
              <a:rPr lang="en-US" sz="2200" dirty="0"/>
              <a:t>", value = "3000") }, </a:t>
            </a:r>
            <a:r>
              <a:rPr lang="en-US" sz="2200" dirty="0" err="1"/>
              <a:t>ignoreExceptions</a:t>
            </a:r>
            <a:r>
              <a:rPr lang="en-US" sz="2200" dirty="0"/>
              <a:t> = {</a:t>
            </a:r>
            <a:r>
              <a:rPr lang="en-US" sz="2200" dirty="0" err="1"/>
              <a:t>CustomException.class</a:t>
            </a:r>
            <a:r>
              <a:rPr lang="en-US" sz="2200" dirty="0"/>
              <a:t>})</a:t>
            </a:r>
          </a:p>
        </p:txBody>
      </p:sp>
      <p:sp>
        <p:nvSpPr>
          <p:cNvPr id="4" name="Rectangle 3">
            <a:extLst>
              <a:ext uri="{FF2B5EF4-FFF2-40B4-BE49-F238E27FC236}">
                <a16:creationId xmlns:a16="http://schemas.microsoft.com/office/drawing/2014/main" id="{11BF76F0-3738-5F41-8B04-0774C16F2776}"/>
              </a:ext>
            </a:extLst>
          </p:cNvPr>
          <p:cNvSpPr/>
          <p:nvPr/>
        </p:nvSpPr>
        <p:spPr>
          <a:xfrm>
            <a:off x="990600" y="5410200"/>
            <a:ext cx="5562600" cy="369332"/>
          </a:xfrm>
          <a:prstGeom prst="rect">
            <a:avLst/>
          </a:prstGeom>
        </p:spPr>
        <p:txBody>
          <a:bodyPr wrap="square">
            <a:spAutoFit/>
          </a:bodyPr>
          <a:lstStyle/>
          <a:p>
            <a:r>
              <a:rPr lang="en-US" dirty="0"/>
              <a:t>https://</a:t>
            </a:r>
            <a:r>
              <a:rPr lang="en-US" dirty="0" err="1"/>
              <a:t>github.com</a:t>
            </a:r>
            <a:r>
              <a:rPr lang="en-US" dirty="0"/>
              <a:t>/Netflix/</a:t>
            </a:r>
            <a:r>
              <a:rPr lang="en-US" dirty="0" err="1"/>
              <a:t>Hystrix</a:t>
            </a:r>
            <a:r>
              <a:rPr lang="en-US" dirty="0"/>
              <a:t>/wiki/Configuration</a:t>
            </a:r>
          </a:p>
        </p:txBody>
      </p:sp>
      <p:sp>
        <p:nvSpPr>
          <p:cNvPr id="5" name="Rectangle 4">
            <a:extLst>
              <a:ext uri="{FF2B5EF4-FFF2-40B4-BE49-F238E27FC236}">
                <a16:creationId xmlns:a16="http://schemas.microsoft.com/office/drawing/2014/main" id="{E8A5A602-26A4-F247-B276-0D41F854D8AC}"/>
              </a:ext>
            </a:extLst>
          </p:cNvPr>
          <p:cNvSpPr/>
          <p:nvPr/>
        </p:nvSpPr>
        <p:spPr>
          <a:xfrm>
            <a:off x="276720" y="5925234"/>
            <a:ext cx="8410079" cy="646331"/>
          </a:xfrm>
          <a:prstGeom prst="rect">
            <a:avLst/>
          </a:prstGeom>
        </p:spPr>
        <p:txBody>
          <a:bodyPr wrap="square">
            <a:spAutoFit/>
          </a:bodyPr>
          <a:lstStyle/>
          <a:p>
            <a:r>
              <a:rPr lang="en-US" dirty="0"/>
              <a:t>https://</a:t>
            </a:r>
            <a:r>
              <a:rPr lang="en-US" dirty="0" err="1"/>
              <a:t>github.com</a:t>
            </a:r>
            <a:r>
              <a:rPr lang="en-US" dirty="0"/>
              <a:t>/Netflix/</a:t>
            </a:r>
            <a:r>
              <a:rPr lang="en-US" dirty="0" err="1"/>
              <a:t>Hystrix</a:t>
            </a:r>
            <a:r>
              <a:rPr lang="en-US" dirty="0"/>
              <a:t>/tree/master/</a:t>
            </a:r>
            <a:r>
              <a:rPr lang="en-US" dirty="0" err="1"/>
              <a:t>hystrix-contrib</a:t>
            </a:r>
            <a:r>
              <a:rPr lang="en-US" dirty="0"/>
              <a:t>/</a:t>
            </a:r>
            <a:r>
              <a:rPr lang="en-US" dirty="0" err="1"/>
              <a:t>hystrix-javanica#configuration</a:t>
            </a:r>
            <a:endParaRPr lang="en-US" dirty="0"/>
          </a:p>
        </p:txBody>
      </p:sp>
    </p:spTree>
    <p:extLst>
      <p:ext uri="{BB962C8B-B14F-4D97-AF65-F5344CB8AC3E}">
        <p14:creationId xmlns:p14="http://schemas.microsoft.com/office/powerpoint/2010/main" val="18607283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lstStyle/>
          <a:p>
            <a:pPr>
              <a:defRPr/>
            </a:pPr>
            <a:r>
              <a:rPr lang="en-US" dirty="0" err="1"/>
              <a:t>Hystrix</a:t>
            </a:r>
            <a:r>
              <a:rPr lang="en-US" dirty="0"/>
              <a:t> Dashboard</a:t>
            </a:r>
          </a:p>
        </p:txBody>
      </p:sp>
      <p:sp>
        <p:nvSpPr>
          <p:cNvPr id="43010" name="Content Placeholder 2"/>
          <p:cNvSpPr>
            <a:spLocks noGrp="1"/>
          </p:cNvSpPr>
          <p:nvPr>
            <p:ph idx="1"/>
          </p:nvPr>
        </p:nvSpPr>
        <p:spPr>
          <a:xfrm>
            <a:off x="360363" y="838200"/>
            <a:ext cx="8250237" cy="5562600"/>
          </a:xfrm>
        </p:spPr>
        <p:txBody>
          <a:bodyPr/>
          <a:lstStyle/>
          <a:p>
            <a:pPr marL="342900" indent="-342900">
              <a:buFont typeface="Arial" charset="0"/>
              <a:buChar char="•"/>
            </a:pPr>
            <a:r>
              <a:rPr lang="en-US" altLang="en-US" sz="2200" dirty="0" err="1"/>
              <a:t>Hystrix</a:t>
            </a:r>
            <a:r>
              <a:rPr lang="en-US" altLang="en-US" sz="2200" dirty="0"/>
              <a:t> provides with </a:t>
            </a:r>
            <a:r>
              <a:rPr lang="en-US" altLang="en-US" sz="2200" dirty="0" err="1"/>
              <a:t>hystrix</a:t>
            </a:r>
            <a:r>
              <a:rPr lang="en-US" altLang="en-US" sz="2200" dirty="0"/>
              <a:t> streams and </a:t>
            </a:r>
            <a:r>
              <a:rPr lang="en-US" altLang="en-US" sz="2200" dirty="0" err="1"/>
              <a:t>hystrix</a:t>
            </a:r>
            <a:r>
              <a:rPr lang="en-US" altLang="en-US" sz="2200" dirty="0"/>
              <a:t> dashboard</a:t>
            </a:r>
          </a:p>
          <a:p>
            <a:pPr marL="342900" indent="-342900">
              <a:buFont typeface="Arial" charset="0"/>
              <a:buChar char="•"/>
            </a:pPr>
            <a:r>
              <a:rPr lang="en-US" altLang="en-US" sz="2200" dirty="0"/>
              <a:t>Add </a:t>
            </a:r>
            <a:r>
              <a:rPr lang="en-US" altLang="en-US" sz="2200" dirty="0" err="1"/>
              <a:t>hystrix</a:t>
            </a:r>
            <a:r>
              <a:rPr lang="en-US" altLang="en-US" sz="2200" dirty="0"/>
              <a:t>-dashboard and actuator dependency</a:t>
            </a:r>
          </a:p>
          <a:p>
            <a:pPr marL="342900" indent="-342900">
              <a:buFont typeface="Arial" charset="0"/>
              <a:buChar char="•"/>
            </a:pPr>
            <a:r>
              <a:rPr lang="en-US" altLang="en-US" sz="2200" dirty="0"/>
              <a:t>It provides a web application that displays different circuit breakers, circuits open/closed, number of requests coming, timeouts </a:t>
            </a:r>
            <a:r>
              <a:rPr lang="en-US" altLang="en-US" sz="2200" dirty="0" err="1"/>
              <a:t>ets</a:t>
            </a:r>
            <a:r>
              <a:rPr lang="en-US" altLang="en-US" sz="2200" dirty="0"/>
              <a:t>.</a:t>
            </a:r>
          </a:p>
          <a:p>
            <a:pPr marL="342900" indent="-342900">
              <a:buFont typeface="Arial" charset="0"/>
              <a:buChar char="•"/>
            </a:pPr>
            <a:r>
              <a:rPr lang="en-US" altLang="en-US" sz="2200" dirty="0"/>
              <a:t>To enable dashboard, add @</a:t>
            </a:r>
            <a:r>
              <a:rPr lang="en-US" altLang="en-US" sz="2200" dirty="0" err="1"/>
              <a:t>EnableHystrixDashboard</a:t>
            </a:r>
            <a:r>
              <a:rPr lang="en-US" altLang="en-US" sz="2200" dirty="0"/>
              <a:t> on the </a:t>
            </a:r>
            <a:r>
              <a:rPr lang="en-US" altLang="en-US" sz="2200" dirty="0" err="1"/>
              <a:t>clas</a:t>
            </a:r>
            <a:r>
              <a:rPr lang="en-US" altLang="en-US" sz="2200" dirty="0"/>
              <a:t> with main()</a:t>
            </a:r>
          </a:p>
          <a:p>
            <a:pPr marL="342900" indent="-342900">
              <a:buFont typeface="Arial" charset="0"/>
              <a:buChar char="•"/>
            </a:pPr>
            <a:r>
              <a:rPr lang="en-US" altLang="en-US" sz="2200" dirty="0"/>
              <a:t>Under </a:t>
            </a:r>
            <a:r>
              <a:rPr lang="en-US" altLang="en-US" sz="2200" dirty="0" err="1"/>
              <a:t>application.properties</a:t>
            </a:r>
            <a:r>
              <a:rPr lang="en-US" altLang="en-US" sz="2200" dirty="0"/>
              <a:t> add :</a:t>
            </a:r>
            <a:br>
              <a:rPr lang="en-US" altLang="en-US" sz="2200" dirty="0"/>
            </a:br>
            <a:r>
              <a:rPr lang="en-US" sz="2400" dirty="0"/>
              <a:t> </a:t>
            </a:r>
            <a:r>
              <a:rPr lang="en-US" sz="2400" dirty="0" err="1"/>
              <a:t>management.endpoints.web.exposure.include</a:t>
            </a:r>
            <a:r>
              <a:rPr lang="en-US" sz="2400" dirty="0"/>
              <a:t>=*</a:t>
            </a:r>
            <a:br>
              <a:rPr lang="en-US" sz="2400" dirty="0"/>
            </a:br>
            <a:r>
              <a:rPr lang="en-US" sz="2400" dirty="0" err="1"/>
              <a:t>hystrix.dashboard.proxyStreamAllowList</a:t>
            </a:r>
            <a:r>
              <a:rPr lang="en-US" sz="2400" dirty="0"/>
              <a:t>=*</a:t>
            </a:r>
          </a:p>
          <a:p>
            <a:pPr marL="342900" indent="-342900">
              <a:buFont typeface="Arial" charset="0"/>
              <a:buChar char="•"/>
            </a:pPr>
            <a:r>
              <a:rPr lang="en-US" altLang="en-US" sz="2200" dirty="0"/>
              <a:t>Run the application and access the dashboard at</a:t>
            </a:r>
            <a:br>
              <a:rPr lang="en-US" altLang="en-US" sz="2200" dirty="0"/>
            </a:br>
            <a:r>
              <a:rPr lang="en-US" sz="2400" dirty="0">
                <a:hlinkClick r:id="rId3"/>
              </a:rPr>
              <a:t> http://localhost:8081/hystrix</a:t>
            </a:r>
            <a:endParaRPr lang="en-US" sz="2400" dirty="0"/>
          </a:p>
          <a:p>
            <a:pPr marL="342900" indent="-342900">
              <a:buFont typeface="Arial" charset="0"/>
              <a:buChar char="•"/>
            </a:pPr>
            <a:r>
              <a:rPr lang="en-US" altLang="en-US" sz="2400" dirty="0"/>
              <a:t>Provide the link to </a:t>
            </a:r>
            <a:r>
              <a:rPr lang="en-US" altLang="en-US" sz="2400" dirty="0" err="1"/>
              <a:t>hystrix</a:t>
            </a:r>
            <a:r>
              <a:rPr lang="en-US" altLang="en-US" sz="2400" dirty="0"/>
              <a:t> stream to this dashboard</a:t>
            </a:r>
            <a:br>
              <a:rPr lang="en-US" altLang="en-US" sz="2400" dirty="0"/>
            </a:br>
            <a:r>
              <a:rPr lang="en-US" altLang="en-US" sz="2400" dirty="0"/>
              <a:t> http://localhost:8081/actuator/</a:t>
            </a:r>
            <a:r>
              <a:rPr lang="en-US" altLang="en-US" sz="2400" dirty="0" err="1"/>
              <a:t>hystrix.stream</a:t>
            </a:r>
            <a:endParaRPr lang="en-US" altLang="en-US" sz="2200" dirty="0"/>
          </a:p>
        </p:txBody>
      </p:sp>
    </p:spTree>
    <p:extLst>
      <p:ext uri="{BB962C8B-B14F-4D97-AF65-F5344CB8AC3E}">
        <p14:creationId xmlns:p14="http://schemas.microsoft.com/office/powerpoint/2010/main" val="16496212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lstStyle/>
          <a:p>
            <a:pPr>
              <a:defRPr/>
            </a:pPr>
            <a:r>
              <a:rPr lang="en-US" sz="2800" dirty="0" err="1"/>
              <a:t>Hystrix</a:t>
            </a:r>
            <a:r>
              <a:rPr lang="en-US" sz="2800" dirty="0"/>
              <a:t> Timeout Example</a:t>
            </a:r>
          </a:p>
        </p:txBody>
      </p:sp>
      <p:sp>
        <p:nvSpPr>
          <p:cNvPr id="6" name="Rectangle 5">
            <a:extLst>
              <a:ext uri="{FF2B5EF4-FFF2-40B4-BE49-F238E27FC236}">
                <a16:creationId xmlns:a16="http://schemas.microsoft.com/office/drawing/2014/main" id="{E420E019-4B5C-3845-977D-B3378C388F9E}"/>
              </a:ext>
            </a:extLst>
          </p:cNvPr>
          <p:cNvSpPr/>
          <p:nvPr/>
        </p:nvSpPr>
        <p:spPr>
          <a:xfrm>
            <a:off x="381001" y="797510"/>
            <a:ext cx="4343400" cy="6247864"/>
          </a:xfrm>
          <a:prstGeom prst="rect">
            <a:avLst/>
          </a:prstGeom>
        </p:spPr>
        <p:txBody>
          <a:bodyPr wrap="square">
            <a:spAutoFit/>
          </a:bodyPr>
          <a:lstStyle/>
          <a:p>
            <a:r>
              <a:rPr lang="en-US" sz="1600" dirty="0">
                <a:solidFill>
                  <a:srgbClr val="BBB529"/>
                </a:solidFill>
              </a:rPr>
              <a:t>@</a:t>
            </a:r>
            <a:r>
              <a:rPr lang="en-US" sz="1600" dirty="0" err="1">
                <a:solidFill>
                  <a:srgbClr val="BBB529"/>
                </a:solidFill>
              </a:rPr>
              <a:t>HystrixCommand</a:t>
            </a:r>
            <a:r>
              <a:rPr lang="en-US" sz="1600" dirty="0"/>
              <a:t>(</a:t>
            </a:r>
            <a:r>
              <a:rPr lang="en-US" sz="1600" dirty="0" err="1"/>
              <a:t>fallbackMethod</a:t>
            </a:r>
            <a:r>
              <a:rPr lang="en-US" sz="1600" dirty="0"/>
              <a:t> = </a:t>
            </a:r>
            <a:r>
              <a:rPr lang="en-US" sz="1600" dirty="0">
                <a:solidFill>
                  <a:srgbClr val="6A8759"/>
                </a:solidFill>
              </a:rPr>
              <a:t>"</a:t>
            </a:r>
            <a:r>
              <a:rPr lang="en-US" sz="1600" dirty="0" err="1">
                <a:solidFill>
                  <a:srgbClr val="6A8759"/>
                </a:solidFill>
              </a:rPr>
              <a:t>defaultDoSomething</a:t>
            </a:r>
            <a:r>
              <a:rPr lang="en-US" sz="1600" dirty="0">
                <a:solidFill>
                  <a:srgbClr val="6A8759"/>
                </a:solidFill>
              </a:rPr>
              <a:t>"</a:t>
            </a:r>
            <a:r>
              <a:rPr lang="en-US" sz="1600" dirty="0"/>
              <a:t>)</a:t>
            </a:r>
            <a:br>
              <a:rPr lang="en-US" sz="1600" dirty="0"/>
            </a:br>
            <a:r>
              <a:rPr lang="en-US" sz="1600" dirty="0">
                <a:solidFill>
                  <a:srgbClr val="CC7832"/>
                </a:solidFill>
              </a:rPr>
              <a:t>public void </a:t>
            </a:r>
            <a:r>
              <a:rPr lang="en-US" sz="1600" dirty="0" err="1">
                <a:solidFill>
                  <a:srgbClr val="FFC66D"/>
                </a:solidFill>
              </a:rPr>
              <a:t>doSomething</a:t>
            </a:r>
            <a:r>
              <a:rPr lang="en-US" sz="1600" dirty="0"/>
              <a:t>(</a:t>
            </a:r>
            <a:r>
              <a:rPr lang="en-US" sz="1600" dirty="0" err="1">
                <a:solidFill>
                  <a:srgbClr val="CC7832"/>
                </a:solidFill>
              </a:rPr>
              <a:t>int</a:t>
            </a:r>
            <a:r>
              <a:rPr lang="en-US" sz="1600" dirty="0">
                <a:solidFill>
                  <a:srgbClr val="CC7832"/>
                </a:solidFill>
              </a:rPr>
              <a:t> </a:t>
            </a:r>
            <a:r>
              <a:rPr lang="en-US" sz="1600" dirty="0"/>
              <a:t>input) {</a:t>
            </a:r>
            <a:br>
              <a:rPr lang="en-US" sz="1600" dirty="0"/>
            </a:br>
            <a:r>
              <a:rPr lang="en-US" sz="1600" dirty="0"/>
              <a:t>    </a:t>
            </a:r>
            <a:r>
              <a:rPr lang="en-US" sz="1600" dirty="0" err="1"/>
              <a:t>System.</a:t>
            </a:r>
            <a:r>
              <a:rPr lang="en-US" sz="1600" i="1" dirty="0" err="1">
                <a:solidFill>
                  <a:srgbClr val="9876AA"/>
                </a:solidFill>
              </a:rPr>
              <a:t>out</a:t>
            </a:r>
            <a:r>
              <a:rPr lang="en-US" sz="1600" dirty="0" err="1"/>
              <a:t>.println</a:t>
            </a:r>
            <a:r>
              <a:rPr lang="en-US" sz="1600" dirty="0"/>
              <a:t>(</a:t>
            </a:r>
            <a:r>
              <a:rPr lang="en-US" sz="1600" dirty="0">
                <a:solidFill>
                  <a:srgbClr val="6A8759"/>
                </a:solidFill>
              </a:rPr>
              <a:t>"input: " </a:t>
            </a:r>
            <a:r>
              <a:rPr lang="en-US" sz="1600" dirty="0"/>
              <a:t>+ input)</a:t>
            </a:r>
            <a:r>
              <a:rPr lang="en-US" sz="1600" dirty="0">
                <a:solidFill>
                  <a:srgbClr val="CC7832"/>
                </a:solidFill>
              </a:rPr>
              <a:t>;</a:t>
            </a:r>
            <a:br>
              <a:rPr lang="en-US" sz="1600" dirty="0">
                <a:solidFill>
                  <a:srgbClr val="CC7832"/>
                </a:solidFill>
              </a:rPr>
            </a:br>
            <a:r>
              <a:rPr lang="en-US" sz="1600" dirty="0">
                <a:solidFill>
                  <a:srgbClr val="CC7832"/>
                </a:solidFill>
              </a:rPr>
              <a:t>    </a:t>
            </a:r>
            <a:r>
              <a:rPr lang="en-US" sz="1600" dirty="0">
                <a:solidFill>
                  <a:srgbClr val="808080"/>
                </a:solidFill>
              </a:rPr>
              <a:t>//in case of exception </a:t>
            </a:r>
            <a:r>
              <a:rPr lang="en-US" sz="1600" dirty="0" err="1">
                <a:solidFill>
                  <a:srgbClr val="808080"/>
                </a:solidFill>
              </a:rPr>
              <a:t>fallbackMethod</a:t>
            </a:r>
            <a:r>
              <a:rPr lang="en-US" sz="1600" dirty="0">
                <a:solidFill>
                  <a:srgbClr val="808080"/>
                </a:solidFill>
              </a:rPr>
              <a:t> is called</a:t>
            </a:r>
            <a:br>
              <a:rPr lang="en-US" sz="1600" dirty="0">
                <a:solidFill>
                  <a:srgbClr val="808080"/>
                </a:solidFill>
              </a:rPr>
            </a:br>
            <a:r>
              <a:rPr lang="en-US" sz="1600" dirty="0">
                <a:solidFill>
                  <a:srgbClr val="808080"/>
                </a:solidFill>
              </a:rPr>
              <a:t>    </a:t>
            </a:r>
            <a:r>
              <a:rPr lang="en-US" sz="1600" dirty="0" err="1"/>
              <a:t>System.</a:t>
            </a:r>
            <a:r>
              <a:rPr lang="en-US" sz="1600" i="1" dirty="0" err="1">
                <a:solidFill>
                  <a:srgbClr val="9876AA"/>
                </a:solidFill>
              </a:rPr>
              <a:t>out</a:t>
            </a:r>
            <a:r>
              <a:rPr lang="en-US" sz="1600" dirty="0" err="1"/>
              <a:t>.println</a:t>
            </a:r>
            <a:r>
              <a:rPr lang="en-US" sz="1600" dirty="0"/>
              <a:t>(</a:t>
            </a:r>
            <a:r>
              <a:rPr lang="en-US" sz="1600" dirty="0">
                <a:solidFill>
                  <a:srgbClr val="6A8759"/>
                </a:solidFill>
              </a:rPr>
              <a:t>"output: " </a:t>
            </a:r>
            <a:r>
              <a:rPr lang="en-US" sz="1600" dirty="0"/>
              <a:t>+ </a:t>
            </a:r>
            <a:r>
              <a:rPr lang="en-US" sz="1600" dirty="0">
                <a:solidFill>
                  <a:srgbClr val="6897BB"/>
                </a:solidFill>
              </a:rPr>
              <a:t>10 </a:t>
            </a:r>
            <a:r>
              <a:rPr lang="en-US" sz="1600" dirty="0"/>
              <a:t>/ input)</a:t>
            </a:r>
            <a:r>
              <a:rPr lang="en-US" sz="1600" dirty="0">
                <a:solidFill>
                  <a:srgbClr val="CC7832"/>
                </a:solidFill>
              </a:rPr>
              <a:t>;</a:t>
            </a:r>
            <a:br>
              <a:rPr lang="en-US" sz="1600" dirty="0">
                <a:solidFill>
                  <a:srgbClr val="CC7832"/>
                </a:solidFill>
              </a:rPr>
            </a:br>
            <a:r>
              <a:rPr lang="en-US" sz="1600" dirty="0"/>
              <a:t>}</a:t>
            </a:r>
            <a:br>
              <a:rPr lang="en-US" sz="1600" dirty="0"/>
            </a:br>
            <a:br>
              <a:rPr lang="en-US" sz="1600" dirty="0"/>
            </a:br>
            <a:r>
              <a:rPr lang="en-US" sz="1600" dirty="0">
                <a:solidFill>
                  <a:srgbClr val="CC7832"/>
                </a:solidFill>
              </a:rPr>
              <a:t>public void </a:t>
            </a:r>
            <a:r>
              <a:rPr lang="en-US" sz="1600" dirty="0" err="1">
                <a:solidFill>
                  <a:srgbClr val="FFC66D"/>
                </a:solidFill>
              </a:rPr>
              <a:t>defaultDoSomething</a:t>
            </a:r>
            <a:r>
              <a:rPr lang="en-US" sz="1600" dirty="0"/>
              <a:t>(</a:t>
            </a:r>
            <a:r>
              <a:rPr lang="en-US" sz="1600" dirty="0" err="1">
                <a:solidFill>
                  <a:srgbClr val="CC7832"/>
                </a:solidFill>
              </a:rPr>
              <a:t>int</a:t>
            </a:r>
            <a:r>
              <a:rPr lang="en-US" sz="1600" dirty="0">
                <a:solidFill>
                  <a:srgbClr val="CC7832"/>
                </a:solidFill>
              </a:rPr>
              <a:t> </a:t>
            </a:r>
            <a:r>
              <a:rPr lang="en-US" sz="1600" dirty="0"/>
              <a:t>input) {</a:t>
            </a:r>
            <a:br>
              <a:rPr lang="en-US" sz="1600" dirty="0"/>
            </a:br>
            <a:r>
              <a:rPr lang="en-US" sz="1600" dirty="0"/>
              <a:t>    </a:t>
            </a:r>
            <a:r>
              <a:rPr lang="en-US" sz="1600" dirty="0" err="1"/>
              <a:t>System.</a:t>
            </a:r>
            <a:r>
              <a:rPr lang="en-US" sz="1600" i="1" dirty="0" err="1">
                <a:solidFill>
                  <a:srgbClr val="9876AA"/>
                </a:solidFill>
              </a:rPr>
              <a:t>out</a:t>
            </a:r>
            <a:r>
              <a:rPr lang="en-US" sz="1600" dirty="0" err="1"/>
              <a:t>.println</a:t>
            </a:r>
            <a:r>
              <a:rPr lang="en-US" sz="1600" dirty="0"/>
              <a:t>(</a:t>
            </a:r>
            <a:r>
              <a:rPr lang="en-US" sz="1600" dirty="0">
                <a:solidFill>
                  <a:srgbClr val="6A8759"/>
                </a:solidFill>
              </a:rPr>
              <a:t>"in default method, the input number: " </a:t>
            </a:r>
            <a:r>
              <a:rPr lang="en-US" sz="1600" dirty="0"/>
              <a:t>+ input)</a:t>
            </a:r>
            <a:r>
              <a:rPr lang="en-US" sz="1600" dirty="0">
                <a:solidFill>
                  <a:srgbClr val="CC7832"/>
                </a:solidFill>
              </a:rPr>
              <a:t>;</a:t>
            </a:r>
            <a:br>
              <a:rPr lang="en-US" sz="1600" dirty="0">
                <a:solidFill>
                  <a:srgbClr val="CC7832"/>
                </a:solidFill>
              </a:rPr>
            </a:br>
            <a:r>
              <a:rPr lang="en-US" sz="1600" dirty="0"/>
              <a:t>}</a:t>
            </a:r>
            <a:br>
              <a:rPr lang="en-US" sz="1600" dirty="0"/>
            </a:br>
            <a:br>
              <a:rPr lang="en-US" sz="1600" dirty="0"/>
            </a:br>
            <a:r>
              <a:rPr lang="en-US" sz="1600" dirty="0">
                <a:solidFill>
                  <a:srgbClr val="BBB529"/>
                </a:solidFill>
              </a:rPr>
              <a:t>@</a:t>
            </a:r>
            <a:r>
              <a:rPr lang="en-US" sz="1600" dirty="0" err="1">
                <a:solidFill>
                  <a:srgbClr val="BBB529"/>
                </a:solidFill>
              </a:rPr>
              <a:t>HystrixCommand</a:t>
            </a:r>
            <a:r>
              <a:rPr lang="en-US" sz="1600" dirty="0"/>
              <a:t>(</a:t>
            </a:r>
            <a:r>
              <a:rPr lang="en-US" sz="1600" dirty="0" err="1"/>
              <a:t>fallbackMethod</a:t>
            </a:r>
            <a:r>
              <a:rPr lang="en-US" sz="1600" dirty="0"/>
              <a:t> = </a:t>
            </a:r>
            <a:r>
              <a:rPr lang="en-US" sz="1600" dirty="0">
                <a:solidFill>
                  <a:srgbClr val="6A8759"/>
                </a:solidFill>
              </a:rPr>
              <a:t>"</a:t>
            </a:r>
            <a:r>
              <a:rPr lang="en-US" sz="1600" dirty="0" err="1">
                <a:solidFill>
                  <a:srgbClr val="6A8759"/>
                </a:solidFill>
              </a:rPr>
              <a:t>defaultDoSomething</a:t>
            </a:r>
            <a:r>
              <a:rPr lang="en-US" sz="1600" dirty="0">
                <a:solidFill>
                  <a:srgbClr val="6A8759"/>
                </a:solidFill>
              </a:rPr>
              <a:t>"</a:t>
            </a:r>
            <a:r>
              <a:rPr lang="en-US" sz="1600" dirty="0"/>
              <a:t>)</a:t>
            </a:r>
            <a:br>
              <a:rPr lang="en-US" sz="1600" dirty="0"/>
            </a:br>
            <a:r>
              <a:rPr lang="en-US" sz="1600" dirty="0">
                <a:solidFill>
                  <a:srgbClr val="CC7832"/>
                </a:solidFill>
              </a:rPr>
              <a:t>public void </a:t>
            </a:r>
            <a:r>
              <a:rPr lang="en-US" sz="1600" dirty="0">
                <a:solidFill>
                  <a:srgbClr val="FFC66D"/>
                </a:solidFill>
              </a:rPr>
              <a:t>doSomething2</a:t>
            </a:r>
            <a:r>
              <a:rPr lang="en-US" sz="1600" dirty="0"/>
              <a:t>(</a:t>
            </a:r>
            <a:r>
              <a:rPr lang="en-US" sz="1600" dirty="0" err="1">
                <a:solidFill>
                  <a:srgbClr val="CC7832"/>
                </a:solidFill>
              </a:rPr>
              <a:t>int</a:t>
            </a:r>
            <a:r>
              <a:rPr lang="en-US" sz="1600" dirty="0">
                <a:solidFill>
                  <a:srgbClr val="CC7832"/>
                </a:solidFill>
              </a:rPr>
              <a:t> </a:t>
            </a:r>
            <a:r>
              <a:rPr lang="en-US" sz="1600" dirty="0"/>
              <a:t>input) {</a:t>
            </a:r>
            <a:br>
              <a:rPr lang="en-US" sz="1600" dirty="0"/>
            </a:br>
            <a:r>
              <a:rPr lang="en-US" sz="1600" dirty="0"/>
              <a:t>    </a:t>
            </a:r>
            <a:r>
              <a:rPr lang="en-US" sz="1600" dirty="0">
                <a:solidFill>
                  <a:srgbClr val="CC7832"/>
                </a:solidFill>
              </a:rPr>
              <a:t>try </a:t>
            </a:r>
            <a:r>
              <a:rPr lang="en-US" sz="1600" dirty="0"/>
              <a:t>{</a:t>
            </a:r>
            <a:br>
              <a:rPr lang="en-US" sz="1600" dirty="0"/>
            </a:br>
            <a:r>
              <a:rPr lang="en-US" sz="1600" dirty="0"/>
              <a:t>        </a:t>
            </a:r>
            <a:r>
              <a:rPr lang="en-US" sz="1600" dirty="0" err="1"/>
              <a:t>TimeUnit.</a:t>
            </a:r>
            <a:r>
              <a:rPr lang="en-US" sz="1600" i="1" dirty="0" err="1">
                <a:solidFill>
                  <a:srgbClr val="9876AA"/>
                </a:solidFill>
              </a:rPr>
              <a:t>MILLISECONDS</a:t>
            </a:r>
            <a:r>
              <a:rPr lang="en-US" sz="1600" dirty="0" err="1"/>
              <a:t>.sleep</a:t>
            </a:r>
            <a:r>
              <a:rPr lang="en-US" sz="1600" dirty="0"/>
              <a:t>(</a:t>
            </a:r>
            <a:r>
              <a:rPr lang="en-US" sz="1600" dirty="0">
                <a:solidFill>
                  <a:srgbClr val="6897BB"/>
                </a:solidFill>
              </a:rPr>
              <a:t>1500</a:t>
            </a:r>
            <a:r>
              <a:rPr lang="en-US" sz="1600" dirty="0"/>
              <a:t>)</a:t>
            </a:r>
            <a:r>
              <a:rPr lang="en-US" sz="1600" dirty="0">
                <a:solidFill>
                  <a:srgbClr val="CC7832"/>
                </a:solidFill>
              </a:rPr>
              <a:t>;</a:t>
            </a:r>
            <a:r>
              <a:rPr lang="en-US" sz="1600" dirty="0">
                <a:solidFill>
                  <a:srgbClr val="808080"/>
                </a:solidFill>
              </a:rPr>
              <a:t>// timeout scenario</a:t>
            </a:r>
            <a:br>
              <a:rPr lang="en-US" sz="1600" dirty="0">
                <a:solidFill>
                  <a:srgbClr val="808080"/>
                </a:solidFill>
              </a:rPr>
            </a:br>
            <a:r>
              <a:rPr lang="en-US" sz="1600" dirty="0">
                <a:solidFill>
                  <a:srgbClr val="808080"/>
                </a:solidFill>
              </a:rPr>
              <a:t>    </a:t>
            </a:r>
            <a:r>
              <a:rPr lang="en-US" sz="1600" dirty="0"/>
              <a:t>} </a:t>
            </a:r>
            <a:r>
              <a:rPr lang="en-US" sz="1600" dirty="0">
                <a:solidFill>
                  <a:srgbClr val="CC7832"/>
                </a:solidFill>
              </a:rPr>
              <a:t>catch </a:t>
            </a:r>
            <a:r>
              <a:rPr lang="en-US" sz="1600" dirty="0"/>
              <a:t>(</a:t>
            </a:r>
            <a:r>
              <a:rPr lang="en-US" sz="1600" dirty="0" err="1"/>
              <a:t>InterruptedException</a:t>
            </a:r>
            <a:r>
              <a:rPr lang="en-US" sz="1600" dirty="0"/>
              <a:t> e) {</a:t>
            </a:r>
            <a:br>
              <a:rPr lang="en-US" sz="1600" dirty="0"/>
            </a:br>
            <a:r>
              <a:rPr lang="en-US" sz="1600" dirty="0"/>
              <a:t>        </a:t>
            </a:r>
            <a:r>
              <a:rPr lang="en-US" sz="1600" dirty="0">
                <a:solidFill>
                  <a:srgbClr val="CC7832"/>
                </a:solidFill>
              </a:rPr>
              <a:t>return;</a:t>
            </a:r>
            <a:br>
              <a:rPr lang="en-US" sz="1600" dirty="0">
                <a:solidFill>
                  <a:srgbClr val="CC7832"/>
                </a:solidFill>
              </a:rPr>
            </a:br>
            <a:r>
              <a:rPr lang="en-US" sz="1600" dirty="0">
                <a:solidFill>
                  <a:srgbClr val="CC7832"/>
                </a:solidFill>
              </a:rPr>
              <a:t>    </a:t>
            </a:r>
            <a:r>
              <a:rPr lang="en-US" sz="1600" dirty="0"/>
              <a:t>}</a:t>
            </a:r>
            <a:br>
              <a:rPr lang="en-US" sz="1600" dirty="0"/>
            </a:br>
            <a:r>
              <a:rPr lang="en-US" sz="1600" dirty="0"/>
              <a:t>    </a:t>
            </a:r>
            <a:r>
              <a:rPr lang="en-US" sz="1600" dirty="0" err="1"/>
              <a:t>System.</a:t>
            </a:r>
            <a:r>
              <a:rPr lang="en-US" sz="1600" i="1" dirty="0" err="1">
                <a:solidFill>
                  <a:srgbClr val="9876AA"/>
                </a:solidFill>
              </a:rPr>
              <a:t>out</a:t>
            </a:r>
            <a:r>
              <a:rPr lang="en-US" sz="1600" dirty="0" err="1"/>
              <a:t>.println</a:t>
            </a:r>
            <a:r>
              <a:rPr lang="en-US" sz="1600" dirty="0"/>
              <a:t>(</a:t>
            </a:r>
            <a:r>
              <a:rPr lang="en-US" sz="1600" dirty="0">
                <a:solidFill>
                  <a:srgbClr val="6A8759"/>
                </a:solidFill>
              </a:rPr>
              <a:t>"input: " </a:t>
            </a:r>
            <a:r>
              <a:rPr lang="en-US" sz="1600" dirty="0"/>
              <a:t>+ input)</a:t>
            </a:r>
            <a:r>
              <a:rPr lang="en-US" sz="1600" dirty="0">
                <a:solidFill>
                  <a:srgbClr val="CC7832"/>
                </a:solidFill>
              </a:rPr>
              <a:t>;</a:t>
            </a:r>
            <a:br>
              <a:rPr lang="en-US" sz="1600" dirty="0">
                <a:solidFill>
                  <a:srgbClr val="CC7832"/>
                </a:solidFill>
              </a:rPr>
            </a:br>
            <a:r>
              <a:rPr lang="en-US" sz="1600" dirty="0">
                <a:solidFill>
                  <a:srgbClr val="CC7832"/>
                </a:solidFill>
              </a:rPr>
              <a:t>    </a:t>
            </a:r>
            <a:r>
              <a:rPr lang="en-US" sz="1600" dirty="0" err="1"/>
              <a:t>System.</a:t>
            </a:r>
            <a:r>
              <a:rPr lang="en-US" sz="1600" i="1" dirty="0" err="1">
                <a:solidFill>
                  <a:srgbClr val="9876AA"/>
                </a:solidFill>
              </a:rPr>
              <a:t>out</a:t>
            </a:r>
            <a:r>
              <a:rPr lang="en-US" sz="1600" dirty="0" err="1"/>
              <a:t>.println</a:t>
            </a:r>
            <a:r>
              <a:rPr lang="en-US" sz="1600" dirty="0"/>
              <a:t>(</a:t>
            </a:r>
            <a:r>
              <a:rPr lang="en-US" sz="1600" dirty="0">
                <a:solidFill>
                  <a:srgbClr val="6A8759"/>
                </a:solidFill>
              </a:rPr>
              <a:t>"output: " </a:t>
            </a:r>
            <a:r>
              <a:rPr lang="en-US" sz="1600" dirty="0"/>
              <a:t>+ </a:t>
            </a:r>
            <a:r>
              <a:rPr lang="en-US" sz="1600" dirty="0">
                <a:solidFill>
                  <a:srgbClr val="6897BB"/>
                </a:solidFill>
              </a:rPr>
              <a:t>10 </a:t>
            </a:r>
            <a:r>
              <a:rPr lang="en-US" sz="1600" dirty="0"/>
              <a:t>/ input)</a:t>
            </a:r>
            <a:r>
              <a:rPr lang="en-US" sz="1600" dirty="0">
                <a:solidFill>
                  <a:srgbClr val="CC7832"/>
                </a:solidFill>
              </a:rPr>
              <a:t>;</a:t>
            </a:r>
            <a:br>
              <a:rPr lang="en-US" sz="1600" dirty="0">
                <a:solidFill>
                  <a:srgbClr val="CC7832"/>
                </a:solidFill>
              </a:rPr>
            </a:br>
            <a:r>
              <a:rPr lang="en-US" sz="1600" dirty="0"/>
              <a:t>}</a:t>
            </a:r>
          </a:p>
        </p:txBody>
      </p:sp>
      <p:sp>
        <p:nvSpPr>
          <p:cNvPr id="9" name="Rectangle 8">
            <a:extLst>
              <a:ext uri="{FF2B5EF4-FFF2-40B4-BE49-F238E27FC236}">
                <a16:creationId xmlns:a16="http://schemas.microsoft.com/office/drawing/2014/main" id="{F70A46A9-92D8-6C45-AB71-D82AB3639310}"/>
              </a:ext>
            </a:extLst>
          </p:cNvPr>
          <p:cNvSpPr/>
          <p:nvPr/>
        </p:nvSpPr>
        <p:spPr>
          <a:xfrm>
            <a:off x="4754381" y="914400"/>
            <a:ext cx="4572000" cy="4524315"/>
          </a:xfrm>
          <a:prstGeom prst="rect">
            <a:avLst/>
          </a:prstGeom>
        </p:spPr>
        <p:txBody>
          <a:bodyPr>
            <a:spAutoFit/>
          </a:bodyPr>
          <a:lstStyle/>
          <a:p>
            <a:r>
              <a:rPr lang="en-US" dirty="0" err="1"/>
              <a:t>MyService</a:t>
            </a:r>
            <a:r>
              <a:rPr lang="en-US" dirty="0"/>
              <a:t> </a:t>
            </a:r>
            <a:r>
              <a:rPr lang="en-US" dirty="0" err="1"/>
              <a:t>myService</a:t>
            </a:r>
            <a:r>
              <a:rPr lang="en-US" dirty="0"/>
              <a:t> = </a:t>
            </a:r>
            <a:r>
              <a:rPr lang="en-US" dirty="0" err="1"/>
              <a:t>ctx.getBean</a:t>
            </a:r>
            <a:r>
              <a:rPr lang="en-US" dirty="0"/>
              <a:t>(</a:t>
            </a:r>
            <a:r>
              <a:rPr lang="en-US" dirty="0" err="1"/>
              <a:t>MyService.</a:t>
            </a:r>
            <a:r>
              <a:rPr lang="en-US" dirty="0" err="1">
                <a:solidFill>
                  <a:srgbClr val="CC7832"/>
                </a:solidFill>
              </a:rPr>
              <a:t>class</a:t>
            </a:r>
            <a:r>
              <a:rPr lang="en-US" dirty="0"/>
              <a:t>)</a:t>
            </a:r>
            <a:r>
              <a:rPr lang="en-US" dirty="0">
                <a:solidFill>
                  <a:srgbClr val="CC7832"/>
                </a:solidFill>
              </a:rPr>
              <a:t>;</a:t>
            </a:r>
            <a:br>
              <a:rPr lang="en-US" dirty="0">
                <a:solidFill>
                  <a:srgbClr val="CC7832"/>
                </a:solidFill>
              </a:rPr>
            </a:br>
            <a:br>
              <a:rPr lang="en-US" dirty="0">
                <a:solidFill>
                  <a:srgbClr val="CC7832"/>
                </a:solidFill>
              </a:rPr>
            </a:br>
            <a:r>
              <a:rPr lang="en-US" dirty="0" err="1"/>
              <a:t>System.</a:t>
            </a:r>
            <a:r>
              <a:rPr lang="en-US" i="1" dirty="0" err="1">
                <a:solidFill>
                  <a:srgbClr val="9876AA"/>
                </a:solidFill>
              </a:rPr>
              <a:t>out</a:t>
            </a:r>
            <a:r>
              <a:rPr lang="en-US" dirty="0" err="1"/>
              <a:t>.println</a:t>
            </a:r>
            <a:r>
              <a:rPr lang="en-US" dirty="0"/>
              <a:t>(</a:t>
            </a:r>
            <a:r>
              <a:rPr lang="en-US" dirty="0">
                <a:solidFill>
                  <a:srgbClr val="6A8759"/>
                </a:solidFill>
              </a:rPr>
              <a:t>"-- calling </a:t>
            </a:r>
            <a:r>
              <a:rPr lang="en-US" dirty="0" err="1">
                <a:solidFill>
                  <a:srgbClr val="6A8759"/>
                </a:solidFill>
              </a:rPr>
              <a:t>doSomething</a:t>
            </a:r>
            <a:r>
              <a:rPr lang="en-US" dirty="0">
                <a:solidFill>
                  <a:srgbClr val="6A8759"/>
                </a:solidFill>
              </a:rPr>
              <a:t>(1) 40 times --"</a:t>
            </a:r>
            <a:r>
              <a:rPr lang="en-US" dirty="0"/>
              <a:t>)</a:t>
            </a:r>
            <a:r>
              <a:rPr lang="en-US" dirty="0">
                <a:solidFill>
                  <a:srgbClr val="CC7832"/>
                </a:solidFill>
              </a:rPr>
              <a:t>;</a:t>
            </a:r>
            <a:br>
              <a:rPr lang="en-US" dirty="0">
                <a:solidFill>
                  <a:srgbClr val="CC7832"/>
                </a:solidFill>
              </a:rPr>
            </a:br>
            <a:r>
              <a:rPr lang="en-US" dirty="0" err="1">
                <a:solidFill>
                  <a:srgbClr val="CC7832"/>
                </a:solidFill>
              </a:rPr>
              <a:t>int</a:t>
            </a:r>
            <a:r>
              <a:rPr lang="en-US" dirty="0">
                <a:solidFill>
                  <a:srgbClr val="CC7832"/>
                </a:solidFill>
              </a:rPr>
              <a:t> </a:t>
            </a:r>
            <a:r>
              <a:rPr lang="en-US" dirty="0"/>
              <a:t>n = </a:t>
            </a:r>
            <a:r>
              <a:rPr lang="en-US" dirty="0">
                <a:solidFill>
                  <a:srgbClr val="6897BB"/>
                </a:solidFill>
              </a:rPr>
              <a:t>40</a:t>
            </a:r>
            <a:r>
              <a:rPr lang="en-US" dirty="0">
                <a:solidFill>
                  <a:srgbClr val="CC7832"/>
                </a:solidFill>
              </a:rPr>
              <a:t>;</a:t>
            </a:r>
            <a:br>
              <a:rPr lang="en-US" dirty="0">
                <a:solidFill>
                  <a:srgbClr val="CC7832"/>
                </a:solidFill>
              </a:rPr>
            </a:br>
            <a:r>
              <a:rPr lang="en-US" dirty="0">
                <a:solidFill>
                  <a:srgbClr val="CC7832"/>
                </a:solidFill>
              </a:rPr>
              <a:t>for </a:t>
            </a:r>
            <a:r>
              <a:rPr lang="en-US" dirty="0"/>
              <a:t>(</a:t>
            </a:r>
            <a:r>
              <a:rPr lang="en-US" dirty="0" err="1">
                <a:solidFill>
                  <a:srgbClr val="CC7832"/>
                </a:solidFill>
              </a:rPr>
              <a:t>int</a:t>
            </a:r>
            <a:r>
              <a:rPr lang="en-US" dirty="0">
                <a:solidFill>
                  <a:srgbClr val="CC7832"/>
                </a:solidFill>
              </a:rPr>
              <a:t> </a:t>
            </a:r>
            <a:r>
              <a:rPr lang="en-US" dirty="0" err="1"/>
              <a:t>i</a:t>
            </a:r>
            <a:r>
              <a:rPr lang="en-US" dirty="0"/>
              <a:t> = </a:t>
            </a:r>
            <a:r>
              <a:rPr lang="en-US" dirty="0">
                <a:solidFill>
                  <a:srgbClr val="6897BB"/>
                </a:solidFill>
              </a:rPr>
              <a:t>0</a:t>
            </a:r>
            <a:r>
              <a:rPr lang="en-US" dirty="0">
                <a:solidFill>
                  <a:srgbClr val="CC7832"/>
                </a:solidFill>
              </a:rPr>
              <a:t>; </a:t>
            </a:r>
            <a:r>
              <a:rPr lang="en-US" dirty="0" err="1"/>
              <a:t>i</a:t>
            </a:r>
            <a:r>
              <a:rPr lang="en-US" dirty="0"/>
              <a:t> &lt; n</a:t>
            </a:r>
            <a:r>
              <a:rPr lang="en-US" dirty="0">
                <a:solidFill>
                  <a:srgbClr val="CC7832"/>
                </a:solidFill>
              </a:rPr>
              <a:t>; </a:t>
            </a:r>
            <a:r>
              <a:rPr lang="en-US" dirty="0" err="1"/>
              <a:t>i</a:t>
            </a:r>
            <a:r>
              <a:rPr lang="en-US" dirty="0"/>
              <a:t>++) {</a:t>
            </a:r>
            <a:br>
              <a:rPr lang="en-US" dirty="0"/>
            </a:br>
            <a:r>
              <a:rPr lang="en-US" dirty="0"/>
              <a:t>   </a:t>
            </a:r>
            <a:r>
              <a:rPr lang="en-US" dirty="0" err="1"/>
              <a:t>System.</a:t>
            </a:r>
            <a:r>
              <a:rPr lang="en-US" i="1" dirty="0" err="1">
                <a:solidFill>
                  <a:srgbClr val="9876AA"/>
                </a:solidFill>
              </a:rPr>
              <a:t>out</a:t>
            </a:r>
            <a:r>
              <a:rPr lang="en-US" dirty="0" err="1"/>
              <a:t>.println</a:t>
            </a:r>
            <a:r>
              <a:rPr lang="en-US" dirty="0"/>
              <a:t>(</a:t>
            </a:r>
            <a:r>
              <a:rPr lang="en-US" dirty="0">
                <a:solidFill>
                  <a:srgbClr val="6A8759"/>
                </a:solidFill>
              </a:rPr>
              <a:t>"******* "</a:t>
            </a:r>
            <a:r>
              <a:rPr lang="en-US" dirty="0"/>
              <a:t>+</a:t>
            </a:r>
            <a:r>
              <a:rPr lang="en-US" dirty="0" err="1"/>
              <a:t>i</a:t>
            </a:r>
            <a:r>
              <a:rPr lang="en-US" dirty="0"/>
              <a:t> +</a:t>
            </a:r>
            <a:r>
              <a:rPr lang="en-US" dirty="0">
                <a:solidFill>
                  <a:srgbClr val="6A8759"/>
                </a:solidFill>
              </a:rPr>
              <a:t>" **************"</a:t>
            </a:r>
            <a:r>
              <a:rPr lang="en-US" dirty="0"/>
              <a:t>)</a:t>
            </a:r>
            <a:r>
              <a:rPr lang="en-US" dirty="0">
                <a:solidFill>
                  <a:srgbClr val="CC7832"/>
                </a:solidFill>
              </a:rPr>
              <a:t>;</a:t>
            </a:r>
            <a:br>
              <a:rPr lang="en-US" dirty="0">
                <a:solidFill>
                  <a:srgbClr val="CC7832"/>
                </a:solidFill>
              </a:rPr>
            </a:br>
            <a:r>
              <a:rPr lang="en-US" dirty="0">
                <a:solidFill>
                  <a:srgbClr val="CC7832"/>
                </a:solidFill>
              </a:rPr>
              <a:t>   </a:t>
            </a:r>
            <a:r>
              <a:rPr lang="en-US" dirty="0" err="1"/>
              <a:t>myService.doSomething</a:t>
            </a:r>
            <a:r>
              <a:rPr lang="en-US" dirty="0"/>
              <a:t>(</a:t>
            </a:r>
            <a:r>
              <a:rPr lang="en-US" dirty="0" err="1"/>
              <a:t>i</a:t>
            </a:r>
            <a:r>
              <a:rPr lang="en-US" dirty="0"/>
              <a:t> &lt; (n * </a:t>
            </a:r>
            <a:r>
              <a:rPr lang="en-US" dirty="0">
                <a:solidFill>
                  <a:srgbClr val="6897BB"/>
                </a:solidFill>
              </a:rPr>
              <a:t>0.6</a:t>
            </a:r>
            <a:r>
              <a:rPr lang="en-US" dirty="0"/>
              <a:t>) ? </a:t>
            </a:r>
            <a:r>
              <a:rPr lang="en-US" dirty="0">
                <a:solidFill>
                  <a:srgbClr val="6897BB"/>
                </a:solidFill>
              </a:rPr>
              <a:t>0 </a:t>
            </a:r>
            <a:r>
              <a:rPr lang="en-US" dirty="0"/>
              <a:t>: </a:t>
            </a:r>
            <a:r>
              <a:rPr lang="en-US" dirty="0">
                <a:solidFill>
                  <a:srgbClr val="6897BB"/>
                </a:solidFill>
              </a:rPr>
              <a:t>2</a:t>
            </a:r>
            <a:r>
              <a:rPr lang="en-US" dirty="0"/>
              <a:t>)</a:t>
            </a:r>
            <a:r>
              <a:rPr lang="en-US" dirty="0">
                <a:solidFill>
                  <a:srgbClr val="CC7832"/>
                </a:solidFill>
              </a:rPr>
              <a:t>;</a:t>
            </a:r>
            <a:br>
              <a:rPr lang="en-US" dirty="0">
                <a:solidFill>
                  <a:srgbClr val="CC7832"/>
                </a:solidFill>
              </a:rPr>
            </a:br>
            <a:r>
              <a:rPr lang="en-US" dirty="0">
                <a:solidFill>
                  <a:srgbClr val="CC7832"/>
                </a:solidFill>
              </a:rPr>
              <a:t>   </a:t>
            </a:r>
            <a:r>
              <a:rPr lang="en-US" dirty="0" err="1"/>
              <a:t>TimeUnit.</a:t>
            </a:r>
            <a:r>
              <a:rPr lang="en-US" i="1" dirty="0" err="1">
                <a:solidFill>
                  <a:srgbClr val="9876AA"/>
                </a:solidFill>
              </a:rPr>
              <a:t>MILLISECONDS</a:t>
            </a:r>
            <a:r>
              <a:rPr lang="en-US" dirty="0" err="1"/>
              <a:t>.sleep</a:t>
            </a:r>
            <a:r>
              <a:rPr lang="en-US" dirty="0"/>
              <a:t>(</a:t>
            </a:r>
            <a:r>
              <a:rPr lang="en-US" dirty="0">
                <a:solidFill>
                  <a:srgbClr val="6897BB"/>
                </a:solidFill>
              </a:rPr>
              <a:t>100</a:t>
            </a:r>
            <a:r>
              <a:rPr lang="en-US" dirty="0"/>
              <a:t>)</a:t>
            </a:r>
            <a:r>
              <a:rPr lang="en-US" dirty="0">
                <a:solidFill>
                  <a:srgbClr val="CC7832"/>
                </a:solidFill>
              </a:rPr>
              <a:t>;</a:t>
            </a:r>
            <a:br>
              <a:rPr lang="en-US" dirty="0">
                <a:solidFill>
                  <a:srgbClr val="CC7832"/>
                </a:solidFill>
              </a:rPr>
            </a:br>
            <a:r>
              <a:rPr lang="en-US" dirty="0"/>
              <a:t>}</a:t>
            </a:r>
            <a:br>
              <a:rPr lang="en-US" dirty="0"/>
            </a:br>
            <a:r>
              <a:rPr lang="en-US" dirty="0" err="1"/>
              <a:t>TimeUnit.</a:t>
            </a:r>
            <a:r>
              <a:rPr lang="en-US" i="1" dirty="0" err="1">
                <a:solidFill>
                  <a:srgbClr val="9876AA"/>
                </a:solidFill>
              </a:rPr>
              <a:t>SECONDS</a:t>
            </a:r>
            <a:r>
              <a:rPr lang="en-US" dirty="0" err="1"/>
              <a:t>.sleep</a:t>
            </a:r>
            <a:r>
              <a:rPr lang="en-US" dirty="0"/>
              <a:t>(</a:t>
            </a:r>
            <a:r>
              <a:rPr lang="en-US" dirty="0">
                <a:solidFill>
                  <a:srgbClr val="6897BB"/>
                </a:solidFill>
              </a:rPr>
              <a:t>6</a:t>
            </a:r>
            <a:r>
              <a:rPr lang="en-US" dirty="0"/>
              <a:t>)</a:t>
            </a:r>
            <a:r>
              <a:rPr lang="en-US" dirty="0">
                <a:solidFill>
                  <a:srgbClr val="CC7832"/>
                </a:solidFill>
              </a:rPr>
              <a:t>;</a:t>
            </a:r>
            <a:br>
              <a:rPr lang="en-US" dirty="0">
                <a:solidFill>
                  <a:srgbClr val="CC7832"/>
                </a:solidFill>
              </a:rPr>
            </a:br>
            <a:br>
              <a:rPr lang="en-US" dirty="0">
                <a:solidFill>
                  <a:srgbClr val="CC7832"/>
                </a:solidFill>
              </a:rPr>
            </a:br>
            <a:r>
              <a:rPr lang="en-US" dirty="0" err="1"/>
              <a:t>System.</a:t>
            </a:r>
            <a:r>
              <a:rPr lang="en-US" i="1" dirty="0" err="1">
                <a:solidFill>
                  <a:srgbClr val="9876AA"/>
                </a:solidFill>
              </a:rPr>
              <a:t>out</a:t>
            </a:r>
            <a:r>
              <a:rPr lang="en-US" dirty="0" err="1"/>
              <a:t>.println</a:t>
            </a:r>
            <a:r>
              <a:rPr lang="en-US" dirty="0"/>
              <a:t>(</a:t>
            </a:r>
            <a:r>
              <a:rPr lang="en-US" dirty="0">
                <a:solidFill>
                  <a:srgbClr val="6A8759"/>
                </a:solidFill>
              </a:rPr>
              <a:t>"-- final call --"</a:t>
            </a:r>
            <a:r>
              <a:rPr lang="en-US" dirty="0"/>
              <a:t>)</a:t>
            </a:r>
            <a:r>
              <a:rPr lang="en-US" dirty="0">
                <a:solidFill>
                  <a:srgbClr val="CC7832"/>
                </a:solidFill>
              </a:rPr>
              <a:t>;</a:t>
            </a:r>
            <a:br>
              <a:rPr lang="en-US" dirty="0">
                <a:solidFill>
                  <a:srgbClr val="CC7832"/>
                </a:solidFill>
              </a:rPr>
            </a:br>
            <a:r>
              <a:rPr lang="en-US" dirty="0" err="1"/>
              <a:t>myService.doSomething</a:t>
            </a:r>
            <a:r>
              <a:rPr lang="en-US" dirty="0"/>
              <a:t>(</a:t>
            </a:r>
            <a:r>
              <a:rPr lang="en-US" dirty="0">
                <a:solidFill>
                  <a:srgbClr val="6897BB"/>
                </a:solidFill>
              </a:rPr>
              <a:t>2</a:t>
            </a:r>
            <a:r>
              <a:rPr lang="en-US" dirty="0"/>
              <a:t>)</a:t>
            </a:r>
            <a:r>
              <a:rPr lang="en-US" dirty="0">
                <a:solidFill>
                  <a:srgbClr val="CC7832"/>
                </a:solidFill>
              </a:rPr>
              <a:t>;</a:t>
            </a:r>
            <a:endParaRPr lang="en-US" dirty="0"/>
          </a:p>
        </p:txBody>
      </p:sp>
    </p:spTree>
    <p:extLst>
      <p:ext uri="{BB962C8B-B14F-4D97-AF65-F5344CB8AC3E}">
        <p14:creationId xmlns:p14="http://schemas.microsoft.com/office/powerpoint/2010/main" val="41716159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lstStyle/>
          <a:p>
            <a:pPr>
              <a:defRPr/>
            </a:pPr>
            <a:r>
              <a:rPr lang="en-US" dirty="0"/>
              <a:t>Turbine</a:t>
            </a:r>
          </a:p>
        </p:txBody>
      </p:sp>
      <p:sp>
        <p:nvSpPr>
          <p:cNvPr id="43010" name="Content Placeholder 2"/>
          <p:cNvSpPr>
            <a:spLocks noGrp="1"/>
          </p:cNvSpPr>
          <p:nvPr>
            <p:ph idx="1"/>
          </p:nvPr>
        </p:nvSpPr>
        <p:spPr>
          <a:xfrm>
            <a:off x="360363" y="838200"/>
            <a:ext cx="8250237" cy="5562600"/>
          </a:xfrm>
        </p:spPr>
        <p:txBody>
          <a:bodyPr>
            <a:normAutofit fontScale="92500" lnSpcReduction="10000"/>
          </a:bodyPr>
          <a:lstStyle/>
          <a:p>
            <a:pPr marL="342900" indent="-342900">
              <a:buFont typeface="Arial" charset="0"/>
              <a:buChar char="•"/>
            </a:pPr>
            <a:r>
              <a:rPr lang="en-US" altLang="en-US" sz="2200" dirty="0"/>
              <a:t>It aggregates multiple </a:t>
            </a:r>
            <a:r>
              <a:rPr lang="en-US" altLang="en-US" sz="2200" dirty="0" err="1"/>
              <a:t>Hystrix</a:t>
            </a:r>
            <a:r>
              <a:rPr lang="en-US" altLang="en-US" sz="2200" dirty="0"/>
              <a:t> Metrics Streams into one, so that it could be displayed into a single dashboard view.</a:t>
            </a:r>
          </a:p>
          <a:p>
            <a:pPr marL="342900" indent="-342900">
              <a:buFont typeface="Arial" charset="0"/>
              <a:buChar char="•"/>
            </a:pPr>
            <a:r>
              <a:rPr lang="en-US" altLang="en-US" sz="2200" dirty="0"/>
              <a:t>Turbine is an open-source tool from Netflix for aggregating multiple streams into a single stream. Spring provided a nice wrapper around it to be easily used in the Spring ecosystem.</a:t>
            </a:r>
          </a:p>
          <a:p>
            <a:pPr marL="342900" indent="-342900">
              <a:buFont typeface="Arial" charset="0"/>
              <a:buChar char="•"/>
            </a:pPr>
            <a:r>
              <a:rPr lang="en-US" altLang="en-US" sz="2200" dirty="0"/>
              <a:t>Add turbine , actuator and  </a:t>
            </a:r>
            <a:r>
              <a:rPr lang="en-US" altLang="en-US" sz="2200" dirty="0" err="1"/>
              <a:t>hystrix</a:t>
            </a:r>
            <a:r>
              <a:rPr lang="en-US" altLang="en-US" sz="2200" dirty="0"/>
              <a:t> dependency</a:t>
            </a:r>
          </a:p>
          <a:p>
            <a:pPr marL="342900" indent="-342900">
              <a:buFont typeface="Arial" charset="0"/>
              <a:buChar char="•"/>
            </a:pPr>
            <a:r>
              <a:rPr lang="en-US" altLang="en-US" sz="2200" dirty="0"/>
              <a:t>Update properties file as follows:</a:t>
            </a:r>
            <a:br>
              <a:rPr lang="en-US" altLang="en-US" sz="2200" dirty="0"/>
            </a:br>
            <a:r>
              <a:rPr lang="en-US" dirty="0" err="1"/>
              <a:t>management.endpoints.web.exposure.include</a:t>
            </a:r>
            <a:r>
              <a:rPr lang="en-US" dirty="0"/>
              <a:t>=*</a:t>
            </a:r>
            <a:br>
              <a:rPr lang="en-US" dirty="0"/>
            </a:br>
            <a:r>
              <a:rPr lang="en-US" dirty="0" err="1"/>
              <a:t>hystrix.dashboard.proxyStreamAllowList</a:t>
            </a:r>
            <a:r>
              <a:rPr lang="en-US" dirty="0"/>
              <a:t>=*</a:t>
            </a:r>
            <a:br>
              <a:rPr lang="en-US" dirty="0"/>
            </a:br>
            <a:r>
              <a:rPr lang="en-US" dirty="0" err="1"/>
              <a:t>server.port</a:t>
            </a:r>
            <a:r>
              <a:rPr lang="en-US" dirty="0"/>
              <a:t>=9090</a:t>
            </a:r>
            <a:br>
              <a:rPr lang="en-US" dirty="0"/>
            </a:br>
            <a:r>
              <a:rPr lang="en-US" dirty="0" err="1"/>
              <a:t>spring.application.name</a:t>
            </a:r>
            <a:r>
              <a:rPr lang="en-US" dirty="0"/>
              <a:t>=TURBINE</a:t>
            </a:r>
            <a:br>
              <a:rPr lang="en-US" dirty="0"/>
            </a:br>
            <a:r>
              <a:rPr lang="en-US" dirty="0" err="1"/>
              <a:t>turbine.appConfig</a:t>
            </a:r>
            <a:r>
              <a:rPr lang="en-US" dirty="0"/>
              <a:t>= book-catalog-service, circuit-breaker</a:t>
            </a:r>
            <a:br>
              <a:rPr lang="en-US" dirty="0"/>
            </a:br>
            <a:br>
              <a:rPr lang="en-US" dirty="0"/>
            </a:br>
            <a:r>
              <a:rPr lang="en-US" dirty="0" err="1"/>
              <a:t>turbine.clusterNameExpression</a:t>
            </a:r>
            <a:r>
              <a:rPr lang="en-US" dirty="0"/>
              <a:t>= new String("default")</a:t>
            </a:r>
          </a:p>
          <a:p>
            <a:pPr marL="342900" indent="-342900">
              <a:buFont typeface="Arial" charset="0"/>
              <a:buChar char="•"/>
            </a:pPr>
            <a:r>
              <a:rPr lang="en-US" altLang="en-US" sz="2200" dirty="0"/>
              <a:t>Add following annotations:</a:t>
            </a:r>
            <a:br>
              <a:rPr lang="en-US" altLang="en-US" sz="2200" dirty="0"/>
            </a:br>
            <a:r>
              <a:rPr lang="en-US" dirty="0"/>
              <a:t>@</a:t>
            </a:r>
            <a:r>
              <a:rPr lang="en-US" dirty="0" err="1"/>
              <a:t>EnableEurekaClient</a:t>
            </a:r>
            <a:br>
              <a:rPr lang="en-US" dirty="0"/>
            </a:br>
            <a:r>
              <a:rPr lang="en-US" dirty="0"/>
              <a:t>@</a:t>
            </a:r>
            <a:r>
              <a:rPr lang="en-US" dirty="0" err="1"/>
              <a:t>EnableTurbine</a:t>
            </a:r>
            <a:br>
              <a:rPr lang="en-US" dirty="0"/>
            </a:br>
            <a:r>
              <a:rPr lang="en-US" dirty="0"/>
              <a:t>@</a:t>
            </a:r>
            <a:r>
              <a:rPr lang="en-US" dirty="0" err="1"/>
              <a:t>EnableHystrixDashboard</a:t>
            </a:r>
            <a:endParaRPr lang="en-US" dirty="0"/>
          </a:p>
          <a:p>
            <a:pPr marL="342900" indent="-342900">
              <a:buFont typeface="Arial" charset="0"/>
              <a:buChar char="•"/>
            </a:pPr>
            <a:r>
              <a:rPr lang="en-US" altLang="en-US" sz="2200" dirty="0"/>
              <a:t>On </a:t>
            </a:r>
            <a:r>
              <a:rPr lang="en-US" altLang="en-US" sz="2200" dirty="0" err="1"/>
              <a:t>hystrix</a:t>
            </a:r>
            <a:r>
              <a:rPr lang="en-US" altLang="en-US" sz="2200" dirty="0"/>
              <a:t> stream monitor</a:t>
            </a:r>
            <a:br>
              <a:rPr lang="en-US" altLang="en-US" sz="2200" dirty="0"/>
            </a:br>
            <a:r>
              <a:rPr lang="en-US" sz="2400" dirty="0">
                <a:solidFill>
                  <a:schemeClr val="tx1"/>
                </a:solidFill>
              </a:rPr>
              <a:t>http://localhost:9090/</a:t>
            </a:r>
            <a:r>
              <a:rPr lang="en-US" sz="2400" dirty="0" err="1">
                <a:solidFill>
                  <a:schemeClr val="tx1"/>
                </a:solidFill>
              </a:rPr>
              <a:t>turbine.stream?cluster</a:t>
            </a:r>
            <a:r>
              <a:rPr lang="en-US" sz="2400" dirty="0">
                <a:solidFill>
                  <a:schemeClr val="tx1"/>
                </a:solidFill>
              </a:rPr>
              <a:t>=default</a:t>
            </a:r>
            <a:endParaRPr lang="en-US" altLang="en-US" sz="2200" dirty="0"/>
          </a:p>
        </p:txBody>
      </p:sp>
    </p:spTree>
    <p:extLst>
      <p:ext uri="{BB962C8B-B14F-4D97-AF65-F5344CB8AC3E}">
        <p14:creationId xmlns:p14="http://schemas.microsoft.com/office/powerpoint/2010/main" val="8980879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lstStyle/>
          <a:p>
            <a:pPr>
              <a:defRPr/>
            </a:pPr>
            <a:r>
              <a:rPr lang="en-US" dirty="0"/>
              <a:t>Without Gateway</a:t>
            </a:r>
          </a:p>
        </p:txBody>
      </p:sp>
      <p:pic>
        <p:nvPicPr>
          <p:cNvPr id="6" name="Picture 5">
            <a:extLst>
              <a:ext uri="{FF2B5EF4-FFF2-40B4-BE49-F238E27FC236}">
                <a16:creationId xmlns:a16="http://schemas.microsoft.com/office/drawing/2014/main" id="{14C0F745-6DAF-B542-A987-5291B3BCBAAE}"/>
              </a:ext>
            </a:extLst>
          </p:cNvPr>
          <p:cNvPicPr>
            <a:picLocks noChangeAspect="1"/>
          </p:cNvPicPr>
          <p:nvPr/>
        </p:nvPicPr>
        <p:blipFill>
          <a:blip r:embed="rId3"/>
          <a:stretch>
            <a:fillRect/>
          </a:stretch>
        </p:blipFill>
        <p:spPr>
          <a:xfrm>
            <a:off x="9939" y="838199"/>
            <a:ext cx="8763000" cy="5768665"/>
          </a:xfrm>
          <a:prstGeom prst="rect">
            <a:avLst/>
          </a:prstGeom>
        </p:spPr>
      </p:pic>
    </p:spTree>
    <p:extLst>
      <p:ext uri="{BB962C8B-B14F-4D97-AF65-F5344CB8AC3E}">
        <p14:creationId xmlns:p14="http://schemas.microsoft.com/office/powerpoint/2010/main" val="11138355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lstStyle/>
          <a:p>
            <a:pPr>
              <a:defRPr/>
            </a:pPr>
            <a:r>
              <a:rPr lang="en-US" dirty="0"/>
              <a:t>With Gateway</a:t>
            </a:r>
          </a:p>
        </p:txBody>
      </p:sp>
      <p:pic>
        <p:nvPicPr>
          <p:cNvPr id="3" name="Picture 2">
            <a:extLst>
              <a:ext uri="{FF2B5EF4-FFF2-40B4-BE49-F238E27FC236}">
                <a16:creationId xmlns:a16="http://schemas.microsoft.com/office/drawing/2014/main" id="{AA2B1787-172A-C141-A1DC-DC2B90A9E4EE}"/>
              </a:ext>
            </a:extLst>
          </p:cNvPr>
          <p:cNvPicPr>
            <a:picLocks noChangeAspect="1"/>
          </p:cNvPicPr>
          <p:nvPr/>
        </p:nvPicPr>
        <p:blipFill>
          <a:blip r:embed="rId3"/>
          <a:stretch>
            <a:fillRect/>
          </a:stretch>
        </p:blipFill>
        <p:spPr>
          <a:xfrm>
            <a:off x="127000" y="1066800"/>
            <a:ext cx="8890000" cy="4724400"/>
          </a:xfrm>
          <a:prstGeom prst="rect">
            <a:avLst/>
          </a:prstGeom>
        </p:spPr>
      </p:pic>
    </p:spTree>
    <p:extLst>
      <p:ext uri="{BB962C8B-B14F-4D97-AF65-F5344CB8AC3E}">
        <p14:creationId xmlns:p14="http://schemas.microsoft.com/office/powerpoint/2010/main" val="28757124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lstStyle/>
          <a:p>
            <a:pPr>
              <a:defRPr/>
            </a:pPr>
            <a:r>
              <a:rPr lang="en-US" dirty="0"/>
              <a:t>API Gateway</a:t>
            </a:r>
          </a:p>
        </p:txBody>
      </p:sp>
      <p:pic>
        <p:nvPicPr>
          <p:cNvPr id="4" name="Picture 3">
            <a:extLst>
              <a:ext uri="{FF2B5EF4-FFF2-40B4-BE49-F238E27FC236}">
                <a16:creationId xmlns:a16="http://schemas.microsoft.com/office/drawing/2014/main" id="{C8916D1A-301A-894B-83E5-17C8150E4056}"/>
              </a:ext>
            </a:extLst>
          </p:cNvPr>
          <p:cNvPicPr>
            <a:picLocks noChangeAspect="1"/>
          </p:cNvPicPr>
          <p:nvPr/>
        </p:nvPicPr>
        <p:blipFill>
          <a:blip r:embed="rId3"/>
          <a:stretch>
            <a:fillRect/>
          </a:stretch>
        </p:blipFill>
        <p:spPr>
          <a:xfrm>
            <a:off x="1676400" y="1143000"/>
            <a:ext cx="5486400" cy="4076582"/>
          </a:xfrm>
          <a:prstGeom prst="rect">
            <a:avLst/>
          </a:prstGeom>
        </p:spPr>
      </p:pic>
    </p:spTree>
    <p:extLst>
      <p:ext uri="{BB962C8B-B14F-4D97-AF65-F5344CB8AC3E}">
        <p14:creationId xmlns:p14="http://schemas.microsoft.com/office/powerpoint/2010/main" val="17201267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Topics</a:t>
            </a:r>
          </a:p>
        </p:txBody>
      </p:sp>
      <p:sp>
        <p:nvSpPr>
          <p:cNvPr id="3" name="Rectangle 2"/>
          <p:cNvSpPr/>
          <p:nvPr/>
        </p:nvSpPr>
        <p:spPr>
          <a:xfrm>
            <a:off x="276720" y="1066800"/>
            <a:ext cx="8638680" cy="5181600"/>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t" anchorCtr="0"/>
          <a:lstStyle/>
          <a:p>
            <a:pPr marL="285750" indent="-285750">
              <a:buFont typeface="Arial" charset="0"/>
              <a:buChar char="•"/>
            </a:pPr>
            <a:r>
              <a:rPr lang="en-US" sz="2200" dirty="0"/>
              <a:t>Circuit Breakers</a:t>
            </a:r>
          </a:p>
          <a:p>
            <a:pPr marL="742950" lvl="1" indent="-285750">
              <a:buFont typeface="Arial" charset="0"/>
              <a:buChar char="•"/>
            </a:pPr>
            <a:r>
              <a:rPr lang="en-US" sz="2200" dirty="0"/>
              <a:t>Resilience4j</a:t>
            </a:r>
          </a:p>
          <a:p>
            <a:pPr marL="742950" lvl="1" indent="-285750">
              <a:buFont typeface="Arial" charset="0"/>
              <a:buChar char="•"/>
            </a:pPr>
            <a:r>
              <a:rPr lang="en-US" sz="2200" dirty="0" err="1"/>
              <a:t>Hystrix</a:t>
            </a:r>
            <a:endParaRPr lang="en-US" sz="2200" dirty="0"/>
          </a:p>
          <a:p>
            <a:pPr marL="285750" indent="-285750">
              <a:buFont typeface="Arial" charset="0"/>
              <a:buChar char="•"/>
            </a:pPr>
            <a:r>
              <a:rPr lang="en-US" sz="2200" dirty="0" err="1"/>
              <a:t>Zuul</a:t>
            </a:r>
            <a:endParaRPr lang="en-US" sz="2200" dirty="0"/>
          </a:p>
          <a:p>
            <a:pPr marL="285750" indent="-285750">
              <a:buFont typeface="Arial" charset="0"/>
              <a:buChar char="•"/>
            </a:pPr>
            <a:r>
              <a:rPr lang="en-US" sz="2200" dirty="0" err="1"/>
              <a:t>Zipkin</a:t>
            </a:r>
            <a:r>
              <a:rPr lang="en-US" sz="2200" dirty="0"/>
              <a:t> and Sleuth Tracing</a:t>
            </a:r>
          </a:p>
          <a:p>
            <a:pPr marL="285750" indent="-285750">
              <a:buFont typeface="Arial" charset="0"/>
              <a:buChar char="•"/>
            </a:pPr>
            <a:r>
              <a:rPr lang="en-US" sz="2200" dirty="0" err="1"/>
              <a:t>Config</a:t>
            </a:r>
            <a:r>
              <a:rPr lang="en-US" sz="2200" dirty="0"/>
              <a:t> Server and Client</a:t>
            </a:r>
          </a:p>
          <a:p>
            <a:pPr marL="285750" indent="-285750">
              <a:buFont typeface="Arial" charset="0"/>
              <a:buChar char="•"/>
            </a:pPr>
            <a:endParaRPr lang="en-US" sz="2200" dirty="0"/>
          </a:p>
        </p:txBody>
      </p:sp>
    </p:spTree>
    <p:extLst>
      <p:ext uri="{BB962C8B-B14F-4D97-AF65-F5344CB8AC3E}">
        <p14:creationId xmlns:p14="http://schemas.microsoft.com/office/powerpoint/2010/main" val="186954664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lstStyle/>
          <a:p>
            <a:pPr>
              <a:defRPr/>
            </a:pPr>
            <a:r>
              <a:rPr lang="en-US" dirty="0"/>
              <a:t>Advantages of API Gateway</a:t>
            </a:r>
          </a:p>
        </p:txBody>
      </p:sp>
      <p:sp>
        <p:nvSpPr>
          <p:cNvPr id="43010" name="Content Placeholder 2"/>
          <p:cNvSpPr>
            <a:spLocks noGrp="1"/>
          </p:cNvSpPr>
          <p:nvPr>
            <p:ph idx="1"/>
          </p:nvPr>
        </p:nvSpPr>
        <p:spPr>
          <a:xfrm>
            <a:off x="360363" y="838200"/>
            <a:ext cx="8326437" cy="5867400"/>
          </a:xfrm>
        </p:spPr>
        <p:txBody>
          <a:bodyPr>
            <a:normAutofit/>
          </a:bodyPr>
          <a:lstStyle/>
          <a:p>
            <a:pPr marL="342900" indent="-342900">
              <a:buFont typeface="Arial" charset="0"/>
              <a:buChar char="•"/>
            </a:pPr>
            <a:r>
              <a:rPr lang="en-US" altLang="en-US" sz="2200" dirty="0"/>
              <a:t>The advantages of this approach are as follows-</a:t>
            </a:r>
          </a:p>
          <a:p>
            <a:pPr marL="342900" indent="-342900">
              <a:buFont typeface="Arial" charset="0"/>
              <a:buChar char="•"/>
            </a:pPr>
            <a:r>
              <a:rPr lang="en-US" altLang="en-US" sz="2200" dirty="0"/>
              <a:t>This improves the security of the microservices as we limit the access of external calls to all our services.</a:t>
            </a:r>
          </a:p>
          <a:p>
            <a:pPr marL="342900" indent="-342900">
              <a:buFont typeface="Arial" charset="0"/>
              <a:buChar char="•"/>
            </a:pPr>
            <a:r>
              <a:rPr lang="en-US" altLang="en-US" sz="2200" dirty="0"/>
              <a:t>The cross cutting concerns like authentication, monitoring/metrics, and resiliency will be needed to be implemented only in the API Gateway as all our calls will be routed through it.</a:t>
            </a:r>
          </a:p>
          <a:p>
            <a:pPr marL="342900" indent="-342900">
              <a:buFont typeface="Arial" charset="0"/>
              <a:buChar char="•"/>
            </a:pPr>
            <a:r>
              <a:rPr lang="en-US" altLang="en-US" sz="2200" dirty="0"/>
              <a:t>The client does not know about the internal architecture of our microservices system. Client will not be able to determine the location of the microservice instances.</a:t>
            </a:r>
          </a:p>
          <a:p>
            <a:pPr marL="342900" indent="-342900">
              <a:buFont typeface="Arial" charset="0"/>
              <a:buChar char="•"/>
            </a:pPr>
            <a:r>
              <a:rPr lang="en-US" altLang="en-US" sz="2200" dirty="0"/>
              <a:t>Simplifies client interaction as he will need to access only a single service for all the requirements.</a:t>
            </a:r>
          </a:p>
        </p:txBody>
      </p:sp>
    </p:spTree>
    <p:extLst>
      <p:ext uri="{BB962C8B-B14F-4D97-AF65-F5344CB8AC3E}">
        <p14:creationId xmlns:p14="http://schemas.microsoft.com/office/powerpoint/2010/main" val="291953555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lstStyle/>
          <a:p>
            <a:pPr>
              <a:defRPr/>
            </a:pPr>
            <a:r>
              <a:rPr lang="en-US" dirty="0" err="1"/>
              <a:t>Zuul</a:t>
            </a:r>
            <a:r>
              <a:rPr lang="en-US" dirty="0"/>
              <a:t> Gateway</a:t>
            </a:r>
          </a:p>
        </p:txBody>
      </p:sp>
      <p:sp>
        <p:nvSpPr>
          <p:cNvPr id="43010" name="Content Placeholder 2"/>
          <p:cNvSpPr>
            <a:spLocks noGrp="1"/>
          </p:cNvSpPr>
          <p:nvPr>
            <p:ph idx="1"/>
          </p:nvPr>
        </p:nvSpPr>
        <p:spPr>
          <a:xfrm>
            <a:off x="360363" y="838200"/>
            <a:ext cx="8326437" cy="5867400"/>
          </a:xfrm>
        </p:spPr>
        <p:txBody>
          <a:bodyPr>
            <a:normAutofit/>
          </a:bodyPr>
          <a:lstStyle/>
          <a:p>
            <a:pPr marL="342900" indent="-342900">
              <a:buFont typeface="Arial" charset="0"/>
              <a:buChar char="•"/>
            </a:pPr>
            <a:r>
              <a:rPr lang="en-US" altLang="en-US" sz="2200" dirty="0" err="1"/>
              <a:t>Zuul</a:t>
            </a:r>
            <a:r>
              <a:rPr lang="en-US" altLang="en-US" sz="2200" dirty="0"/>
              <a:t> acts as an API gateway or Edge service. </a:t>
            </a:r>
          </a:p>
          <a:p>
            <a:pPr marL="342900" indent="-342900">
              <a:buFont typeface="Arial" charset="0"/>
              <a:buChar char="•"/>
            </a:pPr>
            <a:r>
              <a:rPr lang="en-US" altLang="en-US" sz="2200" dirty="0"/>
              <a:t>It receives all the requests coming from the UI and then delegates the requests to internal </a:t>
            </a:r>
            <a:r>
              <a:rPr lang="en-US" altLang="en-US" sz="2200" dirty="0" err="1"/>
              <a:t>microservices</a:t>
            </a:r>
            <a:r>
              <a:rPr lang="en-US" altLang="en-US" sz="2200" dirty="0"/>
              <a:t> </a:t>
            </a:r>
          </a:p>
          <a:p>
            <a:pPr marL="342900" indent="-342900">
              <a:buFont typeface="Arial" charset="0"/>
              <a:buChar char="•"/>
            </a:pPr>
            <a:r>
              <a:rPr lang="en-US" sz="2400" dirty="0"/>
              <a:t>proxies requests to multiple backing services</a:t>
            </a:r>
          </a:p>
          <a:p>
            <a:pPr marL="342900" indent="-342900">
              <a:buFont typeface="Arial" charset="0"/>
              <a:buChar char="•"/>
            </a:pPr>
            <a:r>
              <a:rPr lang="en-US" sz="2400" dirty="0"/>
              <a:t>All common aspects like CORS, authentication, and security can be put into a centralized service, so all common aspects will be applied on each request, and if any changes occur in the future, we just have to update the business logic of this Edge Service. </a:t>
            </a:r>
          </a:p>
          <a:p>
            <a:pPr marL="342900" indent="-342900">
              <a:buFont typeface="Arial" charset="0"/>
              <a:buChar char="•"/>
            </a:pPr>
            <a:r>
              <a:rPr lang="en-US" sz="2400" dirty="0"/>
              <a:t>We can implement any routing rules or any filter implementation </a:t>
            </a:r>
          </a:p>
          <a:p>
            <a:pPr marL="342900" indent="-342900">
              <a:buFont typeface="Arial" charset="0"/>
              <a:buChar char="•"/>
            </a:pPr>
            <a:endParaRPr lang="en-US" sz="2400" dirty="0"/>
          </a:p>
          <a:p>
            <a:pPr marL="342900" indent="-342900">
              <a:buFont typeface="Arial" charset="0"/>
              <a:buChar char="•"/>
            </a:pPr>
            <a:endParaRPr lang="en-US" altLang="en-US" sz="2200" dirty="0"/>
          </a:p>
        </p:txBody>
      </p:sp>
    </p:spTree>
    <p:extLst>
      <p:ext uri="{BB962C8B-B14F-4D97-AF65-F5344CB8AC3E}">
        <p14:creationId xmlns:p14="http://schemas.microsoft.com/office/powerpoint/2010/main" val="357373502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lstStyle/>
          <a:p>
            <a:pPr>
              <a:defRPr/>
            </a:pPr>
            <a:r>
              <a:rPr lang="en-US" dirty="0" err="1"/>
              <a:t>Zuul</a:t>
            </a:r>
            <a:r>
              <a:rPr lang="en-US" dirty="0"/>
              <a:t> Implementation</a:t>
            </a:r>
          </a:p>
        </p:txBody>
      </p:sp>
      <p:sp>
        <p:nvSpPr>
          <p:cNvPr id="43010" name="Content Placeholder 2"/>
          <p:cNvSpPr>
            <a:spLocks noGrp="1"/>
          </p:cNvSpPr>
          <p:nvPr>
            <p:ph idx="1"/>
          </p:nvPr>
        </p:nvSpPr>
        <p:spPr>
          <a:xfrm>
            <a:off x="360363" y="838200"/>
            <a:ext cx="8326437" cy="5867400"/>
          </a:xfrm>
        </p:spPr>
        <p:txBody>
          <a:bodyPr>
            <a:normAutofit/>
          </a:bodyPr>
          <a:lstStyle/>
          <a:p>
            <a:pPr marL="342900" indent="-342900">
              <a:buFont typeface="Arial" charset="0"/>
              <a:buChar char="•"/>
            </a:pPr>
            <a:r>
              <a:rPr lang="en-US" altLang="en-US" sz="2200" dirty="0"/>
              <a:t>Create a </a:t>
            </a:r>
            <a:r>
              <a:rPr lang="en-US" altLang="en-US" sz="2200" dirty="0" err="1"/>
              <a:t>ZuulProject</a:t>
            </a:r>
            <a:r>
              <a:rPr lang="en-US" altLang="en-US" sz="2200" dirty="0"/>
              <a:t> and add </a:t>
            </a:r>
            <a:r>
              <a:rPr lang="en-US" altLang="en-US" sz="2200" dirty="0" err="1"/>
              <a:t>zuul</a:t>
            </a:r>
            <a:r>
              <a:rPr lang="en-US" altLang="en-US" sz="2200" dirty="0"/>
              <a:t>-dependency and eureka-client</a:t>
            </a:r>
          </a:p>
          <a:p>
            <a:pPr marL="342900" indent="-342900">
              <a:buFont typeface="Arial" charset="0"/>
              <a:buChar char="•"/>
            </a:pPr>
            <a:r>
              <a:rPr lang="en-US" altLang="en-US" sz="2200" dirty="0"/>
              <a:t>Add @</a:t>
            </a:r>
            <a:r>
              <a:rPr lang="en-US" altLang="en-US" sz="2200" dirty="0" err="1"/>
              <a:t>EnableZuulProxy</a:t>
            </a:r>
            <a:r>
              <a:rPr lang="en-US" altLang="en-US" sz="2200" dirty="0"/>
              <a:t> to class with main()</a:t>
            </a:r>
          </a:p>
          <a:p>
            <a:pPr marL="342900" indent="-342900">
              <a:buFont typeface="Arial" charset="0"/>
              <a:buChar char="•"/>
            </a:pPr>
            <a:r>
              <a:rPr lang="en-US" altLang="en-US" sz="2200" dirty="0"/>
              <a:t>Add the following in </a:t>
            </a:r>
            <a:r>
              <a:rPr lang="en-US" altLang="en-US" sz="2200" dirty="0" err="1"/>
              <a:t>application.properties</a:t>
            </a:r>
            <a:br>
              <a:rPr lang="en-US" altLang="en-US" sz="2200" dirty="0"/>
            </a:br>
            <a:r>
              <a:rPr lang="en-US" altLang="en-US" sz="2200" dirty="0" err="1"/>
              <a:t>zuul.routes.emp.service</a:t>
            </a:r>
            <a:r>
              <a:rPr lang="en-US" altLang="en-US" sz="2200" dirty="0"/>
              <a:t>-id=employee-producer</a:t>
            </a:r>
            <a:br>
              <a:rPr lang="en-US" altLang="en-US" sz="2200" dirty="0"/>
            </a:br>
            <a:r>
              <a:rPr lang="en-US" altLang="en-US" sz="2200" dirty="0" err="1"/>
              <a:t>spring.application.name</a:t>
            </a:r>
            <a:r>
              <a:rPr lang="en-US" altLang="en-US" sz="2200" dirty="0"/>
              <a:t>=</a:t>
            </a:r>
            <a:r>
              <a:rPr lang="en-US" altLang="en-US" sz="2200" dirty="0" err="1"/>
              <a:t>zuul</a:t>
            </a:r>
            <a:r>
              <a:rPr lang="en-US" altLang="en-US" sz="2200" dirty="0"/>
              <a:t>-demo</a:t>
            </a:r>
            <a:br>
              <a:rPr lang="en-US" altLang="en-US" sz="2200" dirty="0"/>
            </a:br>
            <a:r>
              <a:rPr lang="en-US" sz="2400" dirty="0"/>
              <a:t> </a:t>
            </a:r>
            <a:r>
              <a:rPr lang="en-US" sz="2400" dirty="0" err="1"/>
              <a:t>server.port</a:t>
            </a:r>
            <a:r>
              <a:rPr lang="en-US" sz="2400" dirty="0"/>
              <a:t>=8084</a:t>
            </a:r>
            <a:endParaRPr lang="en-US" altLang="en-US" sz="2200" dirty="0"/>
          </a:p>
          <a:p>
            <a:pPr marL="342900" indent="-342900">
              <a:buFont typeface="Arial" charset="0"/>
              <a:buChar char="•"/>
            </a:pPr>
            <a:r>
              <a:rPr lang="en-US" altLang="en-US" sz="2200" dirty="0"/>
              <a:t>Here any route to /</a:t>
            </a:r>
            <a:r>
              <a:rPr lang="en-US" altLang="en-US" sz="2200" dirty="0" err="1"/>
              <a:t>emp</a:t>
            </a:r>
            <a:r>
              <a:rPr lang="en-US" altLang="en-US" sz="2200" dirty="0"/>
              <a:t> will redirect to employee-producer</a:t>
            </a:r>
          </a:p>
          <a:p>
            <a:pPr marL="342900" indent="-342900">
              <a:buFont typeface="Arial" charset="0"/>
              <a:buChar char="•"/>
            </a:pPr>
            <a:r>
              <a:rPr lang="en-US" altLang="en-US" sz="2200" dirty="0"/>
              <a:t>So if we test : </a:t>
            </a:r>
            <a:r>
              <a:rPr lang="en-US" altLang="en-US" sz="2200" dirty="0">
                <a:hlinkClick r:id="rId3"/>
              </a:rPr>
              <a:t>http://localhost:8084/emp/employee</a:t>
            </a:r>
            <a:r>
              <a:rPr lang="en-US" altLang="en-US" sz="2200" dirty="0"/>
              <a:t> -&gt; the </a:t>
            </a:r>
            <a:r>
              <a:rPr lang="en-US" altLang="en-US" sz="2200" dirty="0" err="1"/>
              <a:t>EmployeeProducer</a:t>
            </a:r>
            <a:r>
              <a:rPr lang="en-US" altLang="en-US" sz="2200" dirty="0"/>
              <a:t> /employee gets invoked</a:t>
            </a:r>
          </a:p>
        </p:txBody>
      </p:sp>
      <p:sp>
        <p:nvSpPr>
          <p:cNvPr id="3" name="Rectangle 2">
            <a:extLst>
              <a:ext uri="{FF2B5EF4-FFF2-40B4-BE49-F238E27FC236}">
                <a16:creationId xmlns:a16="http://schemas.microsoft.com/office/drawing/2014/main" id="{F86F0F86-2307-4C4C-B6E1-7B6A0A512849}"/>
              </a:ext>
            </a:extLst>
          </p:cNvPr>
          <p:cNvSpPr/>
          <p:nvPr/>
        </p:nvSpPr>
        <p:spPr>
          <a:xfrm>
            <a:off x="1981200" y="4876800"/>
            <a:ext cx="4572000" cy="646331"/>
          </a:xfrm>
          <a:prstGeom prst="rect">
            <a:avLst/>
          </a:prstGeom>
        </p:spPr>
        <p:txBody>
          <a:bodyPr>
            <a:spAutoFit/>
          </a:bodyPr>
          <a:lstStyle/>
          <a:p>
            <a:r>
              <a:rPr lang="en-US" dirty="0"/>
              <a:t>https://</a:t>
            </a:r>
            <a:r>
              <a:rPr lang="en-US" dirty="0" err="1"/>
              <a:t>levelup.gitconnected.com</a:t>
            </a:r>
            <a:r>
              <a:rPr lang="en-US" dirty="0"/>
              <a:t>/spring-cloud-zuul-api-gateway-dffa5933d570</a:t>
            </a:r>
          </a:p>
        </p:txBody>
      </p:sp>
    </p:spTree>
    <p:extLst>
      <p:ext uri="{BB962C8B-B14F-4D97-AF65-F5344CB8AC3E}">
        <p14:creationId xmlns:p14="http://schemas.microsoft.com/office/powerpoint/2010/main" val="211735323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lstStyle/>
          <a:p>
            <a:pPr>
              <a:defRPr/>
            </a:pPr>
            <a:r>
              <a:rPr lang="en-US" dirty="0" err="1"/>
              <a:t>Zuul</a:t>
            </a:r>
            <a:r>
              <a:rPr lang="en-US" dirty="0"/>
              <a:t> Uses</a:t>
            </a:r>
          </a:p>
        </p:txBody>
      </p:sp>
      <p:sp>
        <p:nvSpPr>
          <p:cNvPr id="43010" name="Content Placeholder 2"/>
          <p:cNvSpPr>
            <a:spLocks noGrp="1"/>
          </p:cNvSpPr>
          <p:nvPr>
            <p:ph idx="1"/>
          </p:nvPr>
        </p:nvSpPr>
        <p:spPr>
          <a:xfrm>
            <a:off x="360363" y="609600"/>
            <a:ext cx="8250237" cy="6248400"/>
          </a:xfrm>
        </p:spPr>
        <p:txBody>
          <a:bodyPr>
            <a:normAutofit/>
          </a:bodyPr>
          <a:lstStyle/>
          <a:p>
            <a:r>
              <a:rPr lang="en-US" sz="2400" dirty="0"/>
              <a:t>Use </a:t>
            </a:r>
            <a:r>
              <a:rPr lang="en-US" sz="2400" dirty="0" err="1"/>
              <a:t>Zuul</a:t>
            </a:r>
            <a:r>
              <a:rPr lang="en-US" sz="2400" dirty="0"/>
              <a:t> for the following:</a:t>
            </a:r>
          </a:p>
          <a:p>
            <a:pPr marL="342900" indent="-342900">
              <a:buFont typeface="Arial" charset="0"/>
              <a:buChar char="•"/>
            </a:pPr>
            <a:r>
              <a:rPr lang="en-US" sz="2400" dirty="0"/>
              <a:t>Authentication</a:t>
            </a:r>
          </a:p>
          <a:p>
            <a:pPr marL="342900" indent="-342900">
              <a:buFont typeface="Arial" charset="0"/>
              <a:buChar char="•"/>
            </a:pPr>
            <a:r>
              <a:rPr lang="en-US" sz="2400" dirty="0"/>
              <a:t>Insights</a:t>
            </a:r>
          </a:p>
          <a:p>
            <a:pPr marL="342900" indent="-342900">
              <a:buFont typeface="Arial" charset="0"/>
              <a:buChar char="•"/>
            </a:pPr>
            <a:r>
              <a:rPr lang="en-US" sz="2400" dirty="0"/>
              <a:t>Stress Testing</a:t>
            </a:r>
          </a:p>
          <a:p>
            <a:pPr marL="342900" indent="-342900">
              <a:buFont typeface="Arial" charset="0"/>
              <a:buChar char="•"/>
            </a:pPr>
            <a:r>
              <a:rPr lang="en-US" sz="2400" dirty="0"/>
              <a:t>Canary Testing</a:t>
            </a:r>
          </a:p>
          <a:p>
            <a:pPr marL="342900" indent="-342900">
              <a:buFont typeface="Arial" charset="0"/>
              <a:buChar char="•"/>
            </a:pPr>
            <a:r>
              <a:rPr lang="en-US" sz="2400" dirty="0"/>
              <a:t>Dynamic Routing</a:t>
            </a:r>
          </a:p>
          <a:p>
            <a:pPr marL="342900" indent="-342900">
              <a:buFont typeface="Arial" charset="0"/>
              <a:buChar char="•"/>
            </a:pPr>
            <a:r>
              <a:rPr lang="en-US" sz="2400" dirty="0"/>
              <a:t>Service Migration</a:t>
            </a:r>
          </a:p>
          <a:p>
            <a:pPr marL="342900" indent="-342900">
              <a:buFont typeface="Arial" charset="0"/>
              <a:buChar char="•"/>
            </a:pPr>
            <a:r>
              <a:rPr lang="en-US" sz="2400" dirty="0"/>
              <a:t>Load Shedding</a:t>
            </a:r>
          </a:p>
          <a:p>
            <a:pPr marL="342900" indent="-342900">
              <a:buFont typeface="Arial" charset="0"/>
              <a:buChar char="•"/>
            </a:pPr>
            <a:r>
              <a:rPr lang="en-US" sz="2400" dirty="0"/>
              <a:t>Security</a:t>
            </a:r>
          </a:p>
          <a:p>
            <a:pPr marL="342900" indent="-342900">
              <a:buFont typeface="Arial" charset="0"/>
              <a:buChar char="•"/>
            </a:pPr>
            <a:r>
              <a:rPr lang="en-US" sz="2400" dirty="0"/>
              <a:t>Static Response handling</a:t>
            </a:r>
          </a:p>
          <a:p>
            <a:pPr marL="342900" indent="-342900">
              <a:buFont typeface="Arial" charset="0"/>
              <a:buChar char="•"/>
            </a:pPr>
            <a:r>
              <a:rPr lang="en-US" sz="2400" dirty="0"/>
              <a:t>Active/Active traffic management</a:t>
            </a:r>
          </a:p>
        </p:txBody>
      </p:sp>
    </p:spTree>
    <p:extLst>
      <p:ext uri="{BB962C8B-B14F-4D97-AF65-F5344CB8AC3E}">
        <p14:creationId xmlns:p14="http://schemas.microsoft.com/office/powerpoint/2010/main" val="192707338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lstStyle/>
          <a:p>
            <a:pPr>
              <a:defRPr/>
            </a:pPr>
            <a:r>
              <a:rPr lang="en-US" dirty="0" err="1"/>
              <a:t>Zuul</a:t>
            </a:r>
            <a:r>
              <a:rPr lang="en-US" dirty="0"/>
              <a:t> Filters</a:t>
            </a:r>
          </a:p>
        </p:txBody>
      </p:sp>
      <p:sp>
        <p:nvSpPr>
          <p:cNvPr id="43010" name="Content Placeholder 2"/>
          <p:cNvSpPr>
            <a:spLocks noGrp="1"/>
          </p:cNvSpPr>
          <p:nvPr>
            <p:ph idx="1"/>
          </p:nvPr>
        </p:nvSpPr>
        <p:spPr>
          <a:xfrm>
            <a:off x="360363" y="609600"/>
            <a:ext cx="8250237" cy="6248400"/>
          </a:xfrm>
        </p:spPr>
        <p:txBody>
          <a:bodyPr>
            <a:normAutofit/>
          </a:bodyPr>
          <a:lstStyle/>
          <a:p>
            <a:pPr marL="342900" indent="-342900">
              <a:buFont typeface="Arial" charset="0"/>
              <a:buChar char="•"/>
            </a:pPr>
            <a:r>
              <a:rPr lang="en-US" sz="2400" b="1" dirty="0"/>
              <a:t>pre</a:t>
            </a:r>
            <a:r>
              <a:rPr lang="en-US" sz="2400" dirty="0"/>
              <a:t> filters are executed before the request is routed,</a:t>
            </a:r>
          </a:p>
          <a:p>
            <a:pPr marL="342900" indent="-342900">
              <a:buFont typeface="Arial" charset="0"/>
              <a:buChar char="•"/>
            </a:pPr>
            <a:r>
              <a:rPr lang="en-US" sz="2400" b="1" dirty="0"/>
              <a:t>route</a:t>
            </a:r>
            <a:r>
              <a:rPr lang="en-US" sz="2400" dirty="0"/>
              <a:t> filters can handle the actual routing of the request,</a:t>
            </a:r>
          </a:p>
          <a:p>
            <a:pPr marL="342900" indent="-342900">
              <a:buFont typeface="Arial" charset="0"/>
              <a:buChar char="•"/>
            </a:pPr>
            <a:r>
              <a:rPr lang="en-US" sz="2400" b="1" dirty="0"/>
              <a:t>post</a:t>
            </a:r>
            <a:r>
              <a:rPr lang="en-US" sz="2400" dirty="0"/>
              <a:t> filters are executed after the request has been routed, and</a:t>
            </a:r>
          </a:p>
          <a:p>
            <a:pPr marL="342900" indent="-342900">
              <a:buFont typeface="Arial" charset="0"/>
              <a:buChar char="•"/>
            </a:pPr>
            <a:r>
              <a:rPr lang="en-US" sz="2400" b="1" dirty="0"/>
              <a:t>error</a:t>
            </a:r>
            <a:r>
              <a:rPr lang="en-US" sz="2400" dirty="0"/>
              <a:t> filters execute if an error occurs in the course of handling the request.</a:t>
            </a:r>
          </a:p>
          <a:p>
            <a:pPr marL="342900" indent="-342900">
              <a:buFont typeface="Arial" charset="0"/>
              <a:buChar char="•"/>
            </a:pPr>
            <a:r>
              <a:rPr lang="en-US" sz="2400" dirty="0"/>
              <a:t>The type of the filter, the order in which this filter has to be executed in case of multiple filters, should it filter and how to filter are functions we have specified by overriding.</a:t>
            </a:r>
          </a:p>
        </p:txBody>
      </p:sp>
    </p:spTree>
    <p:extLst>
      <p:ext uri="{BB962C8B-B14F-4D97-AF65-F5344CB8AC3E}">
        <p14:creationId xmlns:p14="http://schemas.microsoft.com/office/powerpoint/2010/main" val="49047059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Add Filter in </a:t>
            </a:r>
            <a:r>
              <a:rPr lang="en-US" dirty="0" err="1"/>
              <a:t>Zuul</a:t>
            </a:r>
            <a:endParaRPr lang="en-US" dirty="0"/>
          </a:p>
        </p:txBody>
      </p:sp>
      <p:sp>
        <p:nvSpPr>
          <p:cNvPr id="3" name="Rectangle 2"/>
          <p:cNvSpPr/>
          <p:nvPr/>
        </p:nvSpPr>
        <p:spPr>
          <a:xfrm>
            <a:off x="469900" y="663654"/>
            <a:ext cx="8534400" cy="6186309"/>
          </a:xfrm>
          <a:prstGeom prst="rect">
            <a:avLst/>
          </a:prstGeom>
        </p:spPr>
        <p:txBody>
          <a:bodyPr wrap="square">
            <a:spAutoFit/>
          </a:bodyPr>
          <a:lstStyle/>
          <a:p>
            <a:r>
              <a:rPr lang="en-US" dirty="0">
                <a:solidFill>
                  <a:srgbClr val="646464"/>
                </a:solidFill>
                <a:latin typeface="Calibri" charset="0"/>
                <a:ea typeface="Calibri" charset="0"/>
                <a:cs typeface="Calibri" charset="0"/>
              </a:rPr>
              <a:t>@Component</a:t>
            </a:r>
          </a:p>
          <a:p>
            <a:r>
              <a:rPr lang="en-US" b="1" dirty="0">
                <a:solidFill>
                  <a:srgbClr val="7F0055"/>
                </a:solidFill>
                <a:latin typeface="Calibri" charset="0"/>
                <a:ea typeface="Calibri" charset="0"/>
                <a:cs typeface="Calibri" charset="0"/>
              </a:rPr>
              <a:t>public</a:t>
            </a:r>
            <a:r>
              <a:rPr lang="en-US" b="1" dirty="0">
                <a:solidFill>
                  <a:srgbClr val="000000"/>
                </a:solidFill>
                <a:latin typeface="Calibri" charset="0"/>
                <a:ea typeface="Calibri" charset="0"/>
                <a:cs typeface="Calibri" charset="0"/>
              </a:rPr>
              <a:t> </a:t>
            </a:r>
            <a:r>
              <a:rPr lang="en-US" b="1" dirty="0">
                <a:solidFill>
                  <a:srgbClr val="7F0055"/>
                </a:solidFill>
                <a:latin typeface="Calibri" charset="0"/>
                <a:ea typeface="Calibri" charset="0"/>
                <a:cs typeface="Calibri" charset="0"/>
              </a:rPr>
              <a:t>class</a:t>
            </a:r>
            <a:r>
              <a:rPr lang="en-US" b="1" dirty="0">
                <a:solidFill>
                  <a:srgbClr val="000000"/>
                </a:solidFill>
                <a:latin typeface="Calibri" charset="0"/>
                <a:ea typeface="Calibri" charset="0"/>
                <a:cs typeface="Calibri" charset="0"/>
              </a:rPr>
              <a:t> </a:t>
            </a:r>
            <a:r>
              <a:rPr lang="en-US" b="1" dirty="0" err="1">
                <a:solidFill>
                  <a:srgbClr val="000000"/>
                </a:solidFill>
                <a:latin typeface="Calibri" charset="0"/>
                <a:ea typeface="Calibri" charset="0"/>
                <a:cs typeface="Calibri" charset="0"/>
              </a:rPr>
              <a:t>ZuulLoggingFilter</a:t>
            </a:r>
            <a:r>
              <a:rPr lang="en-US" b="1" dirty="0">
                <a:solidFill>
                  <a:srgbClr val="000000"/>
                </a:solidFill>
                <a:latin typeface="Calibri" charset="0"/>
                <a:ea typeface="Calibri" charset="0"/>
                <a:cs typeface="Calibri" charset="0"/>
              </a:rPr>
              <a:t> </a:t>
            </a:r>
            <a:r>
              <a:rPr lang="en-US" b="1" dirty="0">
                <a:solidFill>
                  <a:srgbClr val="7F0055"/>
                </a:solidFill>
                <a:latin typeface="Calibri" charset="0"/>
                <a:ea typeface="Calibri" charset="0"/>
                <a:cs typeface="Calibri" charset="0"/>
              </a:rPr>
              <a:t>extends</a:t>
            </a:r>
            <a:r>
              <a:rPr lang="en-US" b="1" dirty="0">
                <a:solidFill>
                  <a:srgbClr val="000000"/>
                </a:solidFill>
                <a:latin typeface="Calibri" charset="0"/>
                <a:ea typeface="Calibri" charset="0"/>
                <a:cs typeface="Calibri" charset="0"/>
              </a:rPr>
              <a:t> </a:t>
            </a:r>
            <a:r>
              <a:rPr lang="en-US" b="1" dirty="0" err="1">
                <a:solidFill>
                  <a:srgbClr val="000000"/>
                </a:solidFill>
                <a:latin typeface="Calibri" charset="0"/>
                <a:ea typeface="Calibri" charset="0"/>
                <a:cs typeface="Calibri" charset="0"/>
              </a:rPr>
              <a:t>ZuulFilter</a:t>
            </a:r>
            <a:r>
              <a:rPr lang="en-US" b="1" dirty="0">
                <a:solidFill>
                  <a:srgbClr val="000000"/>
                </a:solidFill>
                <a:latin typeface="Calibri" charset="0"/>
                <a:ea typeface="Calibri" charset="0"/>
                <a:cs typeface="Calibri" charset="0"/>
              </a:rPr>
              <a:t>{	</a:t>
            </a:r>
          </a:p>
          <a:p>
            <a:r>
              <a:rPr lang="en-US" dirty="0">
                <a:solidFill>
                  <a:srgbClr val="000000"/>
                </a:solidFill>
                <a:latin typeface="Calibri" charset="0"/>
                <a:ea typeface="Calibri" charset="0"/>
                <a:cs typeface="Calibri" charset="0"/>
              </a:rPr>
              <a:t>	</a:t>
            </a:r>
            <a:r>
              <a:rPr lang="en-US" b="1" dirty="0">
                <a:solidFill>
                  <a:srgbClr val="7F0055"/>
                </a:solidFill>
                <a:latin typeface="Calibri" charset="0"/>
                <a:ea typeface="Calibri" charset="0"/>
                <a:cs typeface="Calibri" charset="0"/>
              </a:rPr>
              <a:t>private</a:t>
            </a:r>
            <a:r>
              <a:rPr lang="en-US" b="1" dirty="0">
                <a:solidFill>
                  <a:srgbClr val="000000"/>
                </a:solidFill>
                <a:latin typeface="Calibri" charset="0"/>
                <a:ea typeface="Calibri" charset="0"/>
                <a:cs typeface="Calibri" charset="0"/>
              </a:rPr>
              <a:t> Logger </a:t>
            </a:r>
            <a:r>
              <a:rPr lang="en-US" b="1" dirty="0">
                <a:solidFill>
                  <a:srgbClr val="0000C0"/>
                </a:solidFill>
                <a:latin typeface="Calibri" charset="0"/>
                <a:ea typeface="Calibri" charset="0"/>
                <a:cs typeface="Calibri" charset="0"/>
              </a:rPr>
              <a:t>logger</a:t>
            </a:r>
            <a:r>
              <a:rPr lang="en-US" b="1" dirty="0">
                <a:solidFill>
                  <a:srgbClr val="000000"/>
                </a:solidFill>
                <a:latin typeface="Calibri" charset="0"/>
                <a:ea typeface="Calibri" charset="0"/>
                <a:cs typeface="Calibri" charset="0"/>
              </a:rPr>
              <a:t> = </a:t>
            </a:r>
            <a:r>
              <a:rPr lang="en-US" b="1" dirty="0" err="1">
                <a:solidFill>
                  <a:srgbClr val="000000"/>
                </a:solidFill>
                <a:latin typeface="Calibri" charset="0"/>
                <a:ea typeface="Calibri" charset="0"/>
                <a:cs typeface="Calibri" charset="0"/>
              </a:rPr>
              <a:t>LoggerFactory.</a:t>
            </a:r>
            <a:r>
              <a:rPr lang="en-US" b="1" i="1" dirty="0" err="1">
                <a:solidFill>
                  <a:srgbClr val="000000"/>
                </a:solidFill>
                <a:latin typeface="Calibri" charset="0"/>
                <a:ea typeface="Calibri" charset="0"/>
                <a:cs typeface="Calibri" charset="0"/>
              </a:rPr>
              <a:t>getLogger</a:t>
            </a:r>
            <a:r>
              <a:rPr lang="en-US" b="1" i="1" dirty="0">
                <a:solidFill>
                  <a:srgbClr val="000000"/>
                </a:solidFill>
                <a:latin typeface="Calibri" charset="0"/>
                <a:ea typeface="Calibri" charset="0"/>
                <a:cs typeface="Calibri" charset="0"/>
              </a:rPr>
              <a:t>(</a:t>
            </a:r>
            <a:r>
              <a:rPr lang="en-US" b="1" i="1" dirty="0" err="1">
                <a:solidFill>
                  <a:srgbClr val="7F0055"/>
                </a:solidFill>
                <a:latin typeface="Calibri" charset="0"/>
                <a:ea typeface="Calibri" charset="0"/>
                <a:cs typeface="Calibri" charset="0"/>
              </a:rPr>
              <a:t>this</a:t>
            </a:r>
            <a:r>
              <a:rPr lang="en-US" b="1" i="1" dirty="0" err="1">
                <a:solidFill>
                  <a:srgbClr val="000000"/>
                </a:solidFill>
                <a:latin typeface="Calibri" charset="0"/>
                <a:ea typeface="Calibri" charset="0"/>
                <a:cs typeface="Calibri" charset="0"/>
              </a:rPr>
              <a:t>.getClass</a:t>
            </a:r>
            <a:r>
              <a:rPr lang="en-US" b="1" i="1" dirty="0">
                <a:solidFill>
                  <a:srgbClr val="000000"/>
                </a:solidFill>
                <a:latin typeface="Calibri" charset="0"/>
                <a:ea typeface="Calibri" charset="0"/>
                <a:cs typeface="Calibri" charset="0"/>
              </a:rPr>
              <a:t>());</a:t>
            </a:r>
          </a:p>
          <a:p>
            <a:r>
              <a:rPr lang="en-US" dirty="0">
                <a:solidFill>
                  <a:srgbClr val="000000"/>
                </a:solidFill>
                <a:latin typeface="Calibri" charset="0"/>
                <a:ea typeface="Calibri" charset="0"/>
                <a:cs typeface="Calibri" charset="0"/>
              </a:rPr>
              <a:t>	</a:t>
            </a:r>
            <a:r>
              <a:rPr lang="en-US" dirty="0">
                <a:solidFill>
                  <a:srgbClr val="646464"/>
                </a:solidFill>
                <a:latin typeface="Calibri" charset="0"/>
                <a:ea typeface="Calibri" charset="0"/>
                <a:cs typeface="Calibri" charset="0"/>
              </a:rPr>
              <a:t>@Override</a:t>
            </a:r>
          </a:p>
          <a:p>
            <a:r>
              <a:rPr lang="en-US" dirty="0">
                <a:solidFill>
                  <a:srgbClr val="000000"/>
                </a:solidFill>
                <a:latin typeface="Calibri" charset="0"/>
                <a:ea typeface="Calibri" charset="0"/>
                <a:cs typeface="Calibri" charset="0"/>
              </a:rPr>
              <a:t>	</a:t>
            </a:r>
            <a:r>
              <a:rPr lang="en-US" b="1" dirty="0">
                <a:solidFill>
                  <a:srgbClr val="7F0055"/>
                </a:solidFill>
                <a:latin typeface="Calibri" charset="0"/>
                <a:ea typeface="Calibri" charset="0"/>
                <a:cs typeface="Calibri" charset="0"/>
              </a:rPr>
              <a:t>public</a:t>
            </a:r>
            <a:r>
              <a:rPr lang="en-US" b="1" dirty="0">
                <a:solidFill>
                  <a:srgbClr val="000000"/>
                </a:solidFill>
                <a:latin typeface="Calibri" charset="0"/>
                <a:ea typeface="Calibri" charset="0"/>
                <a:cs typeface="Calibri" charset="0"/>
              </a:rPr>
              <a:t> </a:t>
            </a:r>
            <a:r>
              <a:rPr lang="en-US" b="1" dirty="0" err="1">
                <a:solidFill>
                  <a:srgbClr val="7F0055"/>
                </a:solidFill>
                <a:latin typeface="Calibri" charset="0"/>
                <a:ea typeface="Calibri" charset="0"/>
                <a:cs typeface="Calibri" charset="0"/>
              </a:rPr>
              <a:t>boolean</a:t>
            </a:r>
            <a:r>
              <a:rPr lang="en-US" b="1" dirty="0">
                <a:solidFill>
                  <a:srgbClr val="000000"/>
                </a:solidFill>
                <a:latin typeface="Calibri" charset="0"/>
                <a:ea typeface="Calibri" charset="0"/>
                <a:cs typeface="Calibri" charset="0"/>
              </a:rPr>
              <a:t> </a:t>
            </a:r>
            <a:r>
              <a:rPr lang="en-US" b="1" dirty="0" err="1">
                <a:solidFill>
                  <a:srgbClr val="000000"/>
                </a:solidFill>
                <a:latin typeface="Calibri" charset="0"/>
                <a:ea typeface="Calibri" charset="0"/>
                <a:cs typeface="Calibri" charset="0"/>
              </a:rPr>
              <a:t>shouldFilter</a:t>
            </a:r>
            <a:r>
              <a:rPr lang="en-US" b="1" dirty="0">
                <a:solidFill>
                  <a:srgbClr val="000000"/>
                </a:solidFill>
                <a:latin typeface="Calibri" charset="0"/>
                <a:ea typeface="Calibri" charset="0"/>
                <a:cs typeface="Calibri" charset="0"/>
              </a:rPr>
              <a:t>() {</a:t>
            </a:r>
          </a:p>
          <a:p>
            <a:r>
              <a:rPr lang="en-US" dirty="0">
                <a:solidFill>
                  <a:srgbClr val="000000"/>
                </a:solidFill>
                <a:latin typeface="Calibri" charset="0"/>
                <a:ea typeface="Calibri" charset="0"/>
                <a:cs typeface="Calibri" charset="0"/>
              </a:rPr>
              <a:t>		</a:t>
            </a:r>
            <a:r>
              <a:rPr lang="en-US" b="1" dirty="0">
                <a:solidFill>
                  <a:srgbClr val="7F0055"/>
                </a:solidFill>
                <a:latin typeface="Calibri" charset="0"/>
                <a:ea typeface="Calibri" charset="0"/>
                <a:cs typeface="Calibri" charset="0"/>
              </a:rPr>
              <a:t>return</a:t>
            </a:r>
            <a:r>
              <a:rPr lang="en-US" b="1" dirty="0">
                <a:solidFill>
                  <a:srgbClr val="000000"/>
                </a:solidFill>
                <a:latin typeface="Calibri" charset="0"/>
                <a:ea typeface="Calibri" charset="0"/>
                <a:cs typeface="Calibri" charset="0"/>
              </a:rPr>
              <a:t> </a:t>
            </a:r>
            <a:r>
              <a:rPr lang="en-US" b="1" dirty="0">
                <a:solidFill>
                  <a:srgbClr val="7F0055"/>
                </a:solidFill>
                <a:latin typeface="Calibri" charset="0"/>
                <a:ea typeface="Calibri" charset="0"/>
                <a:cs typeface="Calibri" charset="0"/>
              </a:rPr>
              <a:t>true</a:t>
            </a:r>
            <a:r>
              <a:rPr lang="en-US" b="1" dirty="0">
                <a:solidFill>
                  <a:srgbClr val="000000"/>
                </a:solidFill>
                <a:latin typeface="Calibri" charset="0"/>
                <a:ea typeface="Calibri" charset="0"/>
                <a:cs typeface="Calibri" charset="0"/>
              </a:rPr>
              <a:t>;</a:t>
            </a:r>
          </a:p>
          <a:p>
            <a:r>
              <a:rPr lang="en-US" dirty="0">
                <a:solidFill>
                  <a:srgbClr val="000000"/>
                </a:solidFill>
                <a:latin typeface="Calibri" charset="0"/>
                <a:ea typeface="Calibri" charset="0"/>
                <a:cs typeface="Calibri" charset="0"/>
              </a:rPr>
              <a:t>	}</a:t>
            </a:r>
          </a:p>
          <a:p>
            <a:r>
              <a:rPr lang="en-US" dirty="0">
                <a:solidFill>
                  <a:srgbClr val="000000"/>
                </a:solidFill>
                <a:latin typeface="Calibri" charset="0"/>
                <a:ea typeface="Calibri" charset="0"/>
                <a:cs typeface="Calibri" charset="0"/>
              </a:rPr>
              <a:t>	</a:t>
            </a:r>
            <a:r>
              <a:rPr lang="en-US" dirty="0">
                <a:solidFill>
                  <a:srgbClr val="646464"/>
                </a:solidFill>
                <a:latin typeface="Calibri" charset="0"/>
                <a:ea typeface="Calibri" charset="0"/>
                <a:cs typeface="Calibri" charset="0"/>
              </a:rPr>
              <a:t>@Override</a:t>
            </a:r>
          </a:p>
          <a:p>
            <a:r>
              <a:rPr lang="en-US" dirty="0">
                <a:solidFill>
                  <a:srgbClr val="000000"/>
                </a:solidFill>
                <a:latin typeface="Calibri" charset="0"/>
                <a:ea typeface="Calibri" charset="0"/>
                <a:cs typeface="Calibri" charset="0"/>
              </a:rPr>
              <a:t>	</a:t>
            </a:r>
            <a:r>
              <a:rPr lang="en-US" b="1" dirty="0">
                <a:solidFill>
                  <a:srgbClr val="7F0055"/>
                </a:solidFill>
                <a:latin typeface="Calibri" charset="0"/>
                <a:ea typeface="Calibri" charset="0"/>
                <a:cs typeface="Calibri" charset="0"/>
              </a:rPr>
              <a:t>public</a:t>
            </a:r>
            <a:r>
              <a:rPr lang="en-US" b="1" dirty="0">
                <a:solidFill>
                  <a:srgbClr val="000000"/>
                </a:solidFill>
                <a:latin typeface="Calibri" charset="0"/>
                <a:ea typeface="Calibri" charset="0"/>
                <a:cs typeface="Calibri" charset="0"/>
              </a:rPr>
              <a:t> Object run() </a:t>
            </a:r>
            <a:r>
              <a:rPr lang="en-US" b="1" dirty="0">
                <a:solidFill>
                  <a:srgbClr val="7F0055"/>
                </a:solidFill>
                <a:latin typeface="Calibri" charset="0"/>
                <a:ea typeface="Calibri" charset="0"/>
                <a:cs typeface="Calibri" charset="0"/>
              </a:rPr>
              <a:t>throws</a:t>
            </a:r>
            <a:r>
              <a:rPr lang="en-US" b="1" dirty="0">
                <a:solidFill>
                  <a:srgbClr val="000000"/>
                </a:solidFill>
                <a:latin typeface="Calibri" charset="0"/>
                <a:ea typeface="Calibri" charset="0"/>
                <a:cs typeface="Calibri" charset="0"/>
              </a:rPr>
              <a:t> </a:t>
            </a:r>
            <a:r>
              <a:rPr lang="en-US" b="1" dirty="0" err="1">
                <a:solidFill>
                  <a:srgbClr val="000000"/>
                </a:solidFill>
                <a:latin typeface="Calibri" charset="0"/>
                <a:ea typeface="Calibri" charset="0"/>
                <a:cs typeface="Calibri" charset="0"/>
              </a:rPr>
              <a:t>ZuulException</a:t>
            </a:r>
            <a:r>
              <a:rPr lang="en-US" b="1" dirty="0">
                <a:solidFill>
                  <a:srgbClr val="000000"/>
                </a:solidFill>
                <a:latin typeface="Calibri" charset="0"/>
                <a:ea typeface="Calibri" charset="0"/>
                <a:cs typeface="Calibri" charset="0"/>
              </a:rPr>
              <a:t> {</a:t>
            </a:r>
          </a:p>
          <a:p>
            <a:r>
              <a:rPr lang="en-US" dirty="0" err="1">
                <a:solidFill>
                  <a:srgbClr val="000000"/>
                </a:solidFill>
                <a:latin typeface="Calibri" charset="0"/>
                <a:ea typeface="Calibri" charset="0"/>
                <a:cs typeface="Calibri" charset="0"/>
              </a:rPr>
              <a:t>HttpServletRequest</a:t>
            </a:r>
            <a:r>
              <a:rPr lang="en-US" dirty="0">
                <a:solidFill>
                  <a:srgbClr val="000000"/>
                </a:solidFill>
                <a:latin typeface="Calibri" charset="0"/>
                <a:ea typeface="Calibri" charset="0"/>
                <a:cs typeface="Calibri" charset="0"/>
              </a:rPr>
              <a:t> </a:t>
            </a:r>
            <a:r>
              <a:rPr lang="en-US" dirty="0">
                <a:solidFill>
                  <a:srgbClr val="6A3E3E"/>
                </a:solidFill>
                <a:latin typeface="Calibri" charset="0"/>
                <a:ea typeface="Calibri" charset="0"/>
                <a:cs typeface="Calibri" charset="0"/>
              </a:rPr>
              <a:t>request</a:t>
            </a:r>
            <a:r>
              <a:rPr lang="en-US" dirty="0">
                <a:solidFill>
                  <a:srgbClr val="000000"/>
                </a:solidFill>
                <a:latin typeface="Calibri" charset="0"/>
                <a:ea typeface="Calibri" charset="0"/>
                <a:cs typeface="Calibri" charset="0"/>
              </a:rPr>
              <a:t> = </a:t>
            </a:r>
            <a:r>
              <a:rPr lang="en-US" dirty="0" err="1">
                <a:solidFill>
                  <a:srgbClr val="000000"/>
                </a:solidFill>
                <a:latin typeface="Calibri" charset="0"/>
                <a:ea typeface="Calibri" charset="0"/>
                <a:cs typeface="Calibri" charset="0"/>
              </a:rPr>
              <a:t>RequestContext.</a:t>
            </a:r>
            <a:r>
              <a:rPr lang="en-US" i="1" dirty="0" err="1">
                <a:solidFill>
                  <a:srgbClr val="000000"/>
                </a:solidFill>
                <a:latin typeface="Calibri" charset="0"/>
                <a:ea typeface="Calibri" charset="0"/>
                <a:cs typeface="Calibri" charset="0"/>
              </a:rPr>
              <a:t>getCurrentContext</a:t>
            </a:r>
            <a:r>
              <a:rPr lang="en-US" i="1" dirty="0">
                <a:solidFill>
                  <a:srgbClr val="000000"/>
                </a:solidFill>
                <a:latin typeface="Calibri" charset="0"/>
                <a:ea typeface="Calibri" charset="0"/>
                <a:cs typeface="Calibri" charset="0"/>
              </a:rPr>
              <a:t>().</a:t>
            </a:r>
            <a:r>
              <a:rPr lang="en-US" i="1" dirty="0" err="1">
                <a:solidFill>
                  <a:srgbClr val="000000"/>
                </a:solidFill>
                <a:latin typeface="Calibri" charset="0"/>
                <a:ea typeface="Calibri" charset="0"/>
                <a:cs typeface="Calibri" charset="0"/>
              </a:rPr>
              <a:t>getRequest</a:t>
            </a:r>
            <a:r>
              <a:rPr lang="en-US" i="1" dirty="0">
                <a:solidFill>
                  <a:srgbClr val="000000"/>
                </a:solidFill>
                <a:latin typeface="Calibri" charset="0"/>
                <a:ea typeface="Calibri" charset="0"/>
                <a:cs typeface="Calibri" charset="0"/>
              </a:rPr>
              <a:t>();</a:t>
            </a:r>
          </a:p>
          <a:p>
            <a:r>
              <a:rPr lang="en-US" dirty="0">
                <a:solidFill>
                  <a:srgbClr val="000000"/>
                </a:solidFill>
                <a:latin typeface="Calibri" charset="0"/>
                <a:ea typeface="Calibri" charset="0"/>
                <a:cs typeface="Calibri" charset="0"/>
              </a:rPr>
              <a:t>	</a:t>
            </a:r>
            <a:r>
              <a:rPr lang="en-US" dirty="0" err="1">
                <a:solidFill>
                  <a:srgbClr val="0000C0"/>
                </a:solidFill>
                <a:latin typeface="Calibri" charset="0"/>
                <a:ea typeface="Calibri" charset="0"/>
                <a:cs typeface="Calibri" charset="0"/>
              </a:rPr>
              <a:t>logger</a:t>
            </a:r>
            <a:r>
              <a:rPr lang="en-US" dirty="0" err="1">
                <a:solidFill>
                  <a:srgbClr val="000000"/>
                </a:solidFill>
                <a:latin typeface="Calibri" charset="0"/>
                <a:ea typeface="Calibri" charset="0"/>
                <a:cs typeface="Calibri" charset="0"/>
              </a:rPr>
              <a:t>.info</a:t>
            </a:r>
            <a:r>
              <a:rPr lang="en-US" dirty="0">
                <a:solidFill>
                  <a:srgbClr val="000000"/>
                </a:solidFill>
                <a:latin typeface="Calibri" charset="0"/>
                <a:ea typeface="Calibri" charset="0"/>
                <a:cs typeface="Calibri" charset="0"/>
              </a:rPr>
              <a:t>(</a:t>
            </a:r>
            <a:r>
              <a:rPr lang="en-US" dirty="0">
                <a:solidFill>
                  <a:srgbClr val="2A00FF"/>
                </a:solidFill>
                <a:latin typeface="Calibri" charset="0"/>
                <a:ea typeface="Calibri" charset="0"/>
                <a:cs typeface="Calibri" charset="0"/>
              </a:rPr>
              <a:t>"request -&gt; {} request-</a:t>
            </a:r>
            <a:r>
              <a:rPr lang="en-US" dirty="0" err="1">
                <a:solidFill>
                  <a:srgbClr val="2A00FF"/>
                </a:solidFill>
                <a:latin typeface="Calibri" charset="0"/>
                <a:ea typeface="Calibri" charset="0"/>
                <a:cs typeface="Calibri" charset="0"/>
              </a:rPr>
              <a:t>uri</a:t>
            </a:r>
            <a:r>
              <a:rPr lang="en-US" dirty="0">
                <a:solidFill>
                  <a:srgbClr val="2A00FF"/>
                </a:solidFill>
                <a:latin typeface="Calibri" charset="0"/>
                <a:ea typeface="Calibri" charset="0"/>
                <a:cs typeface="Calibri" charset="0"/>
              </a:rPr>
              <a:t> -&gt; {}"</a:t>
            </a:r>
            <a:r>
              <a:rPr lang="en-US" dirty="0">
                <a:solidFill>
                  <a:srgbClr val="000000"/>
                </a:solidFill>
                <a:latin typeface="Calibri" charset="0"/>
                <a:ea typeface="Calibri" charset="0"/>
                <a:cs typeface="Calibri" charset="0"/>
              </a:rPr>
              <a:t>, </a:t>
            </a:r>
            <a:r>
              <a:rPr lang="en-US" dirty="0">
                <a:solidFill>
                  <a:srgbClr val="6A3E3E"/>
                </a:solidFill>
                <a:latin typeface="Calibri" charset="0"/>
                <a:ea typeface="Calibri" charset="0"/>
                <a:cs typeface="Calibri" charset="0"/>
              </a:rPr>
              <a:t>request</a:t>
            </a:r>
            <a:r>
              <a:rPr lang="en-US" dirty="0">
                <a:solidFill>
                  <a:srgbClr val="000000"/>
                </a:solidFill>
                <a:latin typeface="Calibri" charset="0"/>
                <a:ea typeface="Calibri" charset="0"/>
                <a:cs typeface="Calibri" charset="0"/>
              </a:rPr>
              <a:t>, </a:t>
            </a:r>
            <a:r>
              <a:rPr lang="en-US" dirty="0" err="1">
                <a:solidFill>
                  <a:srgbClr val="6A3E3E"/>
                </a:solidFill>
                <a:latin typeface="Calibri" charset="0"/>
                <a:ea typeface="Calibri" charset="0"/>
                <a:cs typeface="Calibri" charset="0"/>
              </a:rPr>
              <a:t>request</a:t>
            </a:r>
            <a:r>
              <a:rPr lang="en-US" dirty="0" err="1">
                <a:solidFill>
                  <a:srgbClr val="000000"/>
                </a:solidFill>
                <a:latin typeface="Calibri" charset="0"/>
                <a:ea typeface="Calibri" charset="0"/>
                <a:cs typeface="Calibri" charset="0"/>
              </a:rPr>
              <a:t>.getRequestURI</a:t>
            </a:r>
            <a:r>
              <a:rPr lang="en-US" dirty="0">
                <a:solidFill>
                  <a:srgbClr val="000000"/>
                </a:solidFill>
                <a:latin typeface="Calibri" charset="0"/>
                <a:ea typeface="Calibri" charset="0"/>
                <a:cs typeface="Calibri" charset="0"/>
              </a:rPr>
              <a:t>());</a:t>
            </a:r>
          </a:p>
          <a:p>
            <a:r>
              <a:rPr lang="en-US" dirty="0">
                <a:solidFill>
                  <a:srgbClr val="000000"/>
                </a:solidFill>
                <a:latin typeface="Calibri" charset="0"/>
                <a:ea typeface="Calibri" charset="0"/>
                <a:cs typeface="Calibri" charset="0"/>
              </a:rPr>
              <a:t>		</a:t>
            </a:r>
            <a:r>
              <a:rPr lang="en-US" b="1" dirty="0">
                <a:solidFill>
                  <a:srgbClr val="7F0055"/>
                </a:solidFill>
                <a:latin typeface="Calibri" charset="0"/>
                <a:ea typeface="Calibri" charset="0"/>
                <a:cs typeface="Calibri" charset="0"/>
              </a:rPr>
              <a:t>return</a:t>
            </a:r>
            <a:r>
              <a:rPr lang="en-US" b="1" dirty="0">
                <a:solidFill>
                  <a:srgbClr val="000000"/>
                </a:solidFill>
                <a:latin typeface="Calibri" charset="0"/>
                <a:ea typeface="Calibri" charset="0"/>
                <a:cs typeface="Calibri" charset="0"/>
              </a:rPr>
              <a:t> </a:t>
            </a:r>
            <a:r>
              <a:rPr lang="en-US" b="1" dirty="0">
                <a:solidFill>
                  <a:srgbClr val="6A3E3E"/>
                </a:solidFill>
                <a:latin typeface="Calibri" charset="0"/>
                <a:ea typeface="Calibri" charset="0"/>
                <a:cs typeface="Calibri" charset="0"/>
              </a:rPr>
              <a:t>request</a:t>
            </a:r>
            <a:r>
              <a:rPr lang="en-US" b="1" dirty="0">
                <a:solidFill>
                  <a:srgbClr val="000000"/>
                </a:solidFill>
                <a:latin typeface="Calibri" charset="0"/>
                <a:ea typeface="Calibri" charset="0"/>
                <a:cs typeface="Calibri" charset="0"/>
              </a:rPr>
              <a:t>;</a:t>
            </a:r>
          </a:p>
          <a:p>
            <a:r>
              <a:rPr lang="en-US" dirty="0">
                <a:solidFill>
                  <a:srgbClr val="000000"/>
                </a:solidFill>
                <a:latin typeface="Calibri" charset="0"/>
                <a:ea typeface="Calibri" charset="0"/>
                <a:cs typeface="Calibri" charset="0"/>
              </a:rPr>
              <a:t>	}</a:t>
            </a:r>
          </a:p>
          <a:p>
            <a:r>
              <a:rPr lang="en-US" dirty="0">
                <a:solidFill>
                  <a:srgbClr val="000000"/>
                </a:solidFill>
                <a:latin typeface="Calibri" charset="0"/>
                <a:ea typeface="Calibri" charset="0"/>
                <a:cs typeface="Calibri" charset="0"/>
              </a:rPr>
              <a:t>	</a:t>
            </a:r>
            <a:r>
              <a:rPr lang="en-US" dirty="0">
                <a:solidFill>
                  <a:srgbClr val="646464"/>
                </a:solidFill>
                <a:latin typeface="Calibri" charset="0"/>
                <a:ea typeface="Calibri" charset="0"/>
                <a:cs typeface="Calibri" charset="0"/>
              </a:rPr>
              <a:t>@Override</a:t>
            </a:r>
          </a:p>
          <a:p>
            <a:r>
              <a:rPr lang="en-US" dirty="0">
                <a:solidFill>
                  <a:srgbClr val="000000"/>
                </a:solidFill>
                <a:latin typeface="Calibri" charset="0"/>
                <a:ea typeface="Calibri" charset="0"/>
                <a:cs typeface="Calibri" charset="0"/>
              </a:rPr>
              <a:t>	</a:t>
            </a:r>
            <a:r>
              <a:rPr lang="en-US" b="1" dirty="0">
                <a:solidFill>
                  <a:srgbClr val="7F0055"/>
                </a:solidFill>
                <a:latin typeface="Calibri" charset="0"/>
                <a:ea typeface="Calibri" charset="0"/>
                <a:cs typeface="Calibri" charset="0"/>
              </a:rPr>
              <a:t>public</a:t>
            </a:r>
            <a:r>
              <a:rPr lang="en-US" b="1" dirty="0">
                <a:solidFill>
                  <a:srgbClr val="000000"/>
                </a:solidFill>
                <a:latin typeface="Calibri" charset="0"/>
                <a:ea typeface="Calibri" charset="0"/>
                <a:cs typeface="Calibri" charset="0"/>
              </a:rPr>
              <a:t> String </a:t>
            </a:r>
            <a:r>
              <a:rPr lang="en-US" b="1" dirty="0" err="1">
                <a:solidFill>
                  <a:srgbClr val="000000"/>
                </a:solidFill>
                <a:latin typeface="Calibri" charset="0"/>
                <a:ea typeface="Calibri" charset="0"/>
                <a:cs typeface="Calibri" charset="0"/>
              </a:rPr>
              <a:t>filterType</a:t>
            </a:r>
            <a:r>
              <a:rPr lang="en-US" b="1" dirty="0">
                <a:solidFill>
                  <a:srgbClr val="000000"/>
                </a:solidFill>
                <a:latin typeface="Calibri" charset="0"/>
                <a:ea typeface="Calibri" charset="0"/>
                <a:cs typeface="Calibri" charset="0"/>
              </a:rPr>
              <a:t>() {</a:t>
            </a:r>
          </a:p>
          <a:p>
            <a:r>
              <a:rPr lang="en-US" dirty="0">
                <a:solidFill>
                  <a:srgbClr val="000000"/>
                </a:solidFill>
                <a:latin typeface="Calibri" charset="0"/>
                <a:ea typeface="Calibri" charset="0"/>
                <a:cs typeface="Calibri" charset="0"/>
              </a:rPr>
              <a:t>		</a:t>
            </a:r>
            <a:r>
              <a:rPr lang="en-US" b="1" dirty="0">
                <a:solidFill>
                  <a:srgbClr val="7F0055"/>
                </a:solidFill>
                <a:latin typeface="Calibri" charset="0"/>
                <a:ea typeface="Calibri" charset="0"/>
                <a:cs typeface="Calibri" charset="0"/>
              </a:rPr>
              <a:t>return</a:t>
            </a:r>
            <a:r>
              <a:rPr lang="en-US" b="1" dirty="0">
                <a:solidFill>
                  <a:srgbClr val="000000"/>
                </a:solidFill>
                <a:latin typeface="Calibri" charset="0"/>
                <a:ea typeface="Calibri" charset="0"/>
                <a:cs typeface="Calibri" charset="0"/>
              </a:rPr>
              <a:t> </a:t>
            </a:r>
            <a:r>
              <a:rPr lang="en-US" b="1" dirty="0">
                <a:solidFill>
                  <a:srgbClr val="2A00FF"/>
                </a:solidFill>
                <a:latin typeface="Calibri" charset="0"/>
                <a:ea typeface="Calibri" charset="0"/>
                <a:cs typeface="Calibri" charset="0"/>
              </a:rPr>
              <a:t>"pre"</a:t>
            </a:r>
            <a:r>
              <a:rPr lang="en-US" b="1" dirty="0">
                <a:solidFill>
                  <a:srgbClr val="000000"/>
                </a:solidFill>
                <a:latin typeface="Calibri" charset="0"/>
                <a:ea typeface="Calibri" charset="0"/>
                <a:cs typeface="Calibri" charset="0"/>
              </a:rPr>
              <a:t>;</a:t>
            </a:r>
          </a:p>
          <a:p>
            <a:r>
              <a:rPr lang="en-US" dirty="0">
                <a:solidFill>
                  <a:srgbClr val="000000"/>
                </a:solidFill>
                <a:latin typeface="Calibri" charset="0"/>
                <a:ea typeface="Calibri" charset="0"/>
                <a:cs typeface="Calibri" charset="0"/>
              </a:rPr>
              <a:t>	}</a:t>
            </a:r>
          </a:p>
          <a:p>
            <a:r>
              <a:rPr lang="en-US" dirty="0">
                <a:solidFill>
                  <a:srgbClr val="000000"/>
                </a:solidFill>
                <a:latin typeface="Calibri" charset="0"/>
                <a:ea typeface="Calibri" charset="0"/>
                <a:cs typeface="Calibri" charset="0"/>
              </a:rPr>
              <a:t>	</a:t>
            </a:r>
            <a:r>
              <a:rPr lang="en-US" dirty="0">
                <a:solidFill>
                  <a:srgbClr val="646464"/>
                </a:solidFill>
                <a:latin typeface="Calibri" charset="0"/>
                <a:ea typeface="Calibri" charset="0"/>
                <a:cs typeface="Calibri" charset="0"/>
              </a:rPr>
              <a:t>@Override</a:t>
            </a:r>
          </a:p>
          <a:p>
            <a:r>
              <a:rPr lang="en-US" dirty="0">
                <a:solidFill>
                  <a:srgbClr val="000000"/>
                </a:solidFill>
                <a:latin typeface="Calibri" charset="0"/>
                <a:ea typeface="Calibri" charset="0"/>
                <a:cs typeface="Calibri" charset="0"/>
              </a:rPr>
              <a:t>	</a:t>
            </a:r>
            <a:r>
              <a:rPr lang="en-US" b="1" dirty="0">
                <a:solidFill>
                  <a:srgbClr val="7F0055"/>
                </a:solidFill>
                <a:latin typeface="Calibri" charset="0"/>
                <a:ea typeface="Calibri" charset="0"/>
                <a:cs typeface="Calibri" charset="0"/>
              </a:rPr>
              <a:t>public</a:t>
            </a:r>
            <a:r>
              <a:rPr lang="en-US" b="1" dirty="0">
                <a:solidFill>
                  <a:srgbClr val="000000"/>
                </a:solidFill>
                <a:latin typeface="Calibri" charset="0"/>
                <a:ea typeface="Calibri" charset="0"/>
                <a:cs typeface="Calibri" charset="0"/>
              </a:rPr>
              <a:t> </a:t>
            </a:r>
            <a:r>
              <a:rPr lang="en-US" b="1" dirty="0" err="1">
                <a:solidFill>
                  <a:srgbClr val="7F0055"/>
                </a:solidFill>
                <a:latin typeface="Calibri" charset="0"/>
                <a:ea typeface="Calibri" charset="0"/>
                <a:cs typeface="Calibri" charset="0"/>
              </a:rPr>
              <a:t>int</a:t>
            </a:r>
            <a:r>
              <a:rPr lang="en-US" b="1" dirty="0">
                <a:solidFill>
                  <a:srgbClr val="000000"/>
                </a:solidFill>
                <a:latin typeface="Calibri" charset="0"/>
                <a:ea typeface="Calibri" charset="0"/>
                <a:cs typeface="Calibri" charset="0"/>
              </a:rPr>
              <a:t> </a:t>
            </a:r>
            <a:r>
              <a:rPr lang="en-US" b="1" dirty="0" err="1">
                <a:solidFill>
                  <a:srgbClr val="000000"/>
                </a:solidFill>
                <a:latin typeface="Calibri" charset="0"/>
                <a:ea typeface="Calibri" charset="0"/>
                <a:cs typeface="Calibri" charset="0"/>
              </a:rPr>
              <a:t>filterOrder</a:t>
            </a:r>
            <a:r>
              <a:rPr lang="en-US" b="1" dirty="0">
                <a:solidFill>
                  <a:srgbClr val="000000"/>
                </a:solidFill>
                <a:latin typeface="Calibri" charset="0"/>
                <a:ea typeface="Calibri" charset="0"/>
                <a:cs typeface="Calibri" charset="0"/>
              </a:rPr>
              <a:t>() {</a:t>
            </a:r>
          </a:p>
          <a:p>
            <a:r>
              <a:rPr lang="en-US" dirty="0">
                <a:solidFill>
                  <a:srgbClr val="000000"/>
                </a:solidFill>
                <a:latin typeface="Calibri" charset="0"/>
                <a:ea typeface="Calibri" charset="0"/>
                <a:cs typeface="Calibri" charset="0"/>
              </a:rPr>
              <a:t>		</a:t>
            </a:r>
            <a:r>
              <a:rPr lang="en-US" b="1" dirty="0">
                <a:solidFill>
                  <a:srgbClr val="7F0055"/>
                </a:solidFill>
                <a:latin typeface="Calibri" charset="0"/>
                <a:ea typeface="Calibri" charset="0"/>
                <a:cs typeface="Calibri" charset="0"/>
              </a:rPr>
              <a:t>return</a:t>
            </a:r>
            <a:r>
              <a:rPr lang="en-US" b="1" dirty="0">
                <a:solidFill>
                  <a:srgbClr val="000000"/>
                </a:solidFill>
                <a:latin typeface="Calibri" charset="0"/>
                <a:ea typeface="Calibri" charset="0"/>
                <a:cs typeface="Calibri" charset="0"/>
              </a:rPr>
              <a:t> 1;</a:t>
            </a:r>
          </a:p>
          <a:p>
            <a:r>
              <a:rPr lang="en-US" dirty="0">
                <a:solidFill>
                  <a:srgbClr val="000000"/>
                </a:solidFill>
                <a:latin typeface="Calibri" charset="0"/>
                <a:ea typeface="Calibri" charset="0"/>
                <a:cs typeface="Calibri" charset="0"/>
              </a:rPr>
              <a:t>	}</a:t>
            </a:r>
          </a:p>
          <a:p>
            <a:r>
              <a:rPr lang="en-US" dirty="0">
                <a:solidFill>
                  <a:srgbClr val="000000"/>
                </a:solidFill>
                <a:latin typeface="Calibri" charset="0"/>
                <a:ea typeface="Calibri" charset="0"/>
                <a:cs typeface="Calibri" charset="0"/>
              </a:rPr>
              <a:t>}</a:t>
            </a:r>
          </a:p>
        </p:txBody>
      </p:sp>
    </p:spTree>
    <p:extLst>
      <p:ext uri="{BB962C8B-B14F-4D97-AF65-F5344CB8AC3E}">
        <p14:creationId xmlns:p14="http://schemas.microsoft.com/office/powerpoint/2010/main" val="120833945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Add Filter in </a:t>
            </a:r>
            <a:r>
              <a:rPr lang="en-US" dirty="0" err="1"/>
              <a:t>Zuul</a:t>
            </a:r>
            <a:endParaRPr lang="en-US" dirty="0"/>
          </a:p>
        </p:txBody>
      </p:sp>
      <p:sp>
        <p:nvSpPr>
          <p:cNvPr id="3" name="Rectangle 2"/>
          <p:cNvSpPr/>
          <p:nvPr/>
        </p:nvSpPr>
        <p:spPr>
          <a:xfrm>
            <a:off x="469900" y="663654"/>
            <a:ext cx="8534400" cy="5909310"/>
          </a:xfrm>
          <a:prstGeom prst="rect">
            <a:avLst/>
          </a:prstGeom>
        </p:spPr>
        <p:txBody>
          <a:bodyPr wrap="square">
            <a:spAutoFit/>
          </a:bodyPr>
          <a:lstStyle/>
          <a:p>
            <a:pPr fontAlgn="base"/>
            <a:r>
              <a:rPr lang="en-US" dirty="0"/>
              <a:t>@Component</a:t>
            </a:r>
          </a:p>
          <a:p>
            <a:pPr fontAlgn="base"/>
            <a:r>
              <a:rPr lang="en-US" dirty="0"/>
              <a:t>public class </a:t>
            </a:r>
            <a:r>
              <a:rPr lang="en-US" dirty="0" err="1"/>
              <a:t>MyFilter</a:t>
            </a:r>
            <a:r>
              <a:rPr lang="en-US" dirty="0"/>
              <a:t> extends </a:t>
            </a:r>
            <a:r>
              <a:rPr lang="en-US" dirty="0" err="1"/>
              <a:t>ZuulFilter</a:t>
            </a:r>
            <a:r>
              <a:rPr lang="en-US" dirty="0"/>
              <a:t> {</a:t>
            </a:r>
          </a:p>
          <a:p>
            <a:pPr fontAlgn="base"/>
            <a:r>
              <a:rPr lang="en-US" dirty="0"/>
              <a:t>    @Override</a:t>
            </a:r>
          </a:p>
          <a:p>
            <a:pPr fontAlgn="base"/>
            <a:r>
              <a:rPr lang="en-US" dirty="0"/>
              <a:t>    public String </a:t>
            </a:r>
            <a:r>
              <a:rPr lang="en-US" dirty="0" err="1"/>
              <a:t>filterType</a:t>
            </a:r>
            <a:r>
              <a:rPr lang="en-US" dirty="0"/>
              <a:t>() {</a:t>
            </a:r>
          </a:p>
          <a:p>
            <a:pPr fontAlgn="base"/>
            <a:r>
              <a:rPr lang="en-US" dirty="0"/>
              <a:t>        return </a:t>
            </a:r>
            <a:r>
              <a:rPr lang="en-US" dirty="0" err="1"/>
              <a:t>FilterConstants.PRE_TYPE</a:t>
            </a:r>
            <a:r>
              <a:rPr lang="en-US" dirty="0"/>
              <a:t>;</a:t>
            </a:r>
          </a:p>
          <a:p>
            <a:pPr fontAlgn="base"/>
            <a:r>
              <a:rPr lang="en-US" dirty="0"/>
              <a:t>    }</a:t>
            </a:r>
          </a:p>
          <a:p>
            <a:pPr fontAlgn="base"/>
            <a:r>
              <a:rPr lang="en-US" dirty="0"/>
              <a:t>    @Override</a:t>
            </a:r>
          </a:p>
          <a:p>
            <a:pPr fontAlgn="base"/>
            <a:r>
              <a:rPr lang="en-US" dirty="0"/>
              <a:t>    public </a:t>
            </a:r>
            <a:r>
              <a:rPr lang="en-US" dirty="0" err="1"/>
              <a:t>int</a:t>
            </a:r>
            <a:r>
              <a:rPr lang="en-US" dirty="0"/>
              <a:t> </a:t>
            </a:r>
            <a:r>
              <a:rPr lang="en-US" dirty="0" err="1"/>
              <a:t>filterOrder</a:t>
            </a:r>
            <a:r>
              <a:rPr lang="en-US" dirty="0"/>
              <a:t>() {</a:t>
            </a:r>
          </a:p>
          <a:p>
            <a:pPr fontAlgn="base"/>
            <a:r>
              <a:rPr lang="en-US" dirty="0"/>
              <a:t>        return </a:t>
            </a:r>
            <a:r>
              <a:rPr lang="en-US" dirty="0" err="1"/>
              <a:t>FilterConstants.PRE_DECORATION_FILTER_ORDER</a:t>
            </a:r>
            <a:r>
              <a:rPr lang="en-US" dirty="0"/>
              <a:t> - 1;</a:t>
            </a:r>
          </a:p>
          <a:p>
            <a:pPr fontAlgn="base"/>
            <a:r>
              <a:rPr lang="en-US" dirty="0"/>
              <a:t>    }</a:t>
            </a:r>
          </a:p>
          <a:p>
            <a:pPr fontAlgn="base"/>
            <a:r>
              <a:rPr lang="en-US" dirty="0"/>
              <a:t>    @Override</a:t>
            </a:r>
          </a:p>
          <a:p>
            <a:pPr fontAlgn="base"/>
            <a:r>
              <a:rPr lang="en-US" dirty="0"/>
              <a:t>    public </a:t>
            </a:r>
            <a:r>
              <a:rPr lang="en-US" dirty="0" err="1"/>
              <a:t>boolean</a:t>
            </a:r>
            <a:r>
              <a:rPr lang="en-US" dirty="0"/>
              <a:t> </a:t>
            </a:r>
            <a:r>
              <a:rPr lang="en-US" dirty="0" err="1"/>
              <a:t>shouldFilter</a:t>
            </a:r>
            <a:r>
              <a:rPr lang="en-US" dirty="0"/>
              <a:t>() {</a:t>
            </a:r>
          </a:p>
          <a:p>
            <a:pPr fontAlgn="base"/>
            <a:r>
              <a:rPr lang="en-US" dirty="0"/>
              <a:t>        return true;</a:t>
            </a:r>
          </a:p>
          <a:p>
            <a:pPr fontAlgn="base"/>
            <a:r>
              <a:rPr lang="en-US" dirty="0"/>
              <a:t>    }</a:t>
            </a:r>
          </a:p>
          <a:p>
            <a:pPr fontAlgn="base"/>
            <a:r>
              <a:rPr lang="en-US" dirty="0"/>
              <a:t>    @Override</a:t>
            </a:r>
          </a:p>
          <a:p>
            <a:pPr fontAlgn="base"/>
            <a:r>
              <a:rPr lang="en-US" dirty="0"/>
              <a:t>    public Object run() {</a:t>
            </a:r>
          </a:p>
          <a:p>
            <a:pPr fontAlgn="base"/>
            <a:r>
              <a:rPr lang="en-US" dirty="0"/>
              <a:t>        </a:t>
            </a:r>
            <a:r>
              <a:rPr lang="en-US" dirty="0" err="1"/>
              <a:t>RequestContext</a:t>
            </a:r>
            <a:r>
              <a:rPr lang="en-US" dirty="0"/>
              <a:t> context = </a:t>
            </a:r>
            <a:r>
              <a:rPr lang="en-US" dirty="0" err="1"/>
              <a:t>RequestContext.getCurrentContext</a:t>
            </a:r>
            <a:r>
              <a:rPr lang="en-US" dirty="0"/>
              <a:t>();</a:t>
            </a:r>
          </a:p>
          <a:p>
            <a:pPr fontAlgn="base"/>
            <a:r>
              <a:rPr lang="en-US" dirty="0"/>
              <a:t>        </a:t>
            </a:r>
            <a:r>
              <a:rPr lang="en-US" dirty="0" err="1"/>
              <a:t>context.addZuulRequestHeader</a:t>
            </a:r>
            <a:r>
              <a:rPr lang="en-US" dirty="0"/>
              <a:t>("my-</a:t>
            </a:r>
            <a:r>
              <a:rPr lang="en-US" dirty="0" err="1"/>
              <a:t>auth</a:t>
            </a:r>
            <a:r>
              <a:rPr lang="en-US" dirty="0"/>
              <a:t>-token", "s3cret");</a:t>
            </a:r>
          </a:p>
          <a:p>
            <a:pPr fontAlgn="base"/>
            <a:r>
              <a:rPr lang="en-US" dirty="0"/>
              <a:t>        return null;</a:t>
            </a:r>
          </a:p>
          <a:p>
            <a:pPr fontAlgn="base"/>
            <a:r>
              <a:rPr lang="en-US" dirty="0"/>
              <a:t>    }</a:t>
            </a:r>
          </a:p>
          <a:p>
            <a:pPr fontAlgn="base"/>
            <a:r>
              <a:rPr lang="en-US" dirty="0"/>
              <a:t>}</a:t>
            </a:r>
          </a:p>
        </p:txBody>
      </p:sp>
      <p:sp>
        <p:nvSpPr>
          <p:cNvPr id="4" name="Rectangle 3"/>
          <p:cNvSpPr/>
          <p:nvPr/>
        </p:nvSpPr>
        <p:spPr>
          <a:xfrm>
            <a:off x="2308225" y="6096000"/>
            <a:ext cx="4572000" cy="646331"/>
          </a:xfrm>
          <a:prstGeom prst="rect">
            <a:avLst/>
          </a:prstGeom>
          <a:ln>
            <a:solidFill>
              <a:schemeClr val="accent1"/>
            </a:solidFill>
          </a:ln>
        </p:spPr>
        <p:txBody>
          <a:bodyPr>
            <a:spAutoFit/>
          </a:bodyPr>
          <a:lstStyle/>
          <a:p>
            <a:r>
              <a:rPr lang="en-US" dirty="0"/>
              <a:t>https://</a:t>
            </a:r>
            <a:r>
              <a:rPr lang="en-US" dirty="0" err="1"/>
              <a:t>dzone.com</a:t>
            </a:r>
            <a:r>
              <a:rPr lang="en-US" dirty="0"/>
              <a:t>/articles/extending-spring-boots-</a:t>
            </a:r>
            <a:r>
              <a:rPr lang="en-US" dirty="0" err="1"/>
              <a:t>zuul</a:t>
            </a:r>
            <a:r>
              <a:rPr lang="en-US" dirty="0"/>
              <a:t>-proxy-to-record-</a:t>
            </a:r>
            <a:r>
              <a:rPr lang="en-US" dirty="0" err="1"/>
              <a:t>reques</a:t>
            </a:r>
            <a:endParaRPr lang="en-US" dirty="0"/>
          </a:p>
        </p:txBody>
      </p:sp>
    </p:spTree>
    <p:extLst>
      <p:ext uri="{BB962C8B-B14F-4D97-AF65-F5344CB8AC3E}">
        <p14:creationId xmlns:p14="http://schemas.microsoft.com/office/powerpoint/2010/main" val="37792411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Microservice Tracing</a:t>
            </a:r>
          </a:p>
        </p:txBody>
      </p:sp>
      <p:sp>
        <p:nvSpPr>
          <p:cNvPr id="7" name="Content Placeholder 2"/>
          <p:cNvSpPr txBox="1">
            <a:spLocks/>
          </p:cNvSpPr>
          <p:nvPr/>
        </p:nvSpPr>
        <p:spPr>
          <a:xfrm>
            <a:off x="217878" y="762000"/>
            <a:ext cx="8786422" cy="5334000"/>
          </a:xfrm>
          <a:prstGeom prst="rect">
            <a:avLst/>
          </a:prstGeom>
        </p:spPr>
        <p:txBody>
          <a:bodyPr vert="horz" lIns="91440" tIns="45720" rIns="91440" bIns="45720" rtlCol="0">
            <a:normAutofit/>
          </a:bodyPr>
          <a:lstStyle>
            <a:lvl1pPr marL="0" indent="0" algn="l" defTabSz="914400" rtl="0" eaLnBrk="1" latinLnBrk="0" hangingPunct="1">
              <a:spcBef>
                <a:spcPct val="20000"/>
              </a:spcBef>
              <a:buFont typeface="Wingdings" pitchFamily="2" charset="2"/>
              <a:buNone/>
              <a:defRPr sz="1800" kern="1200">
                <a:solidFill>
                  <a:schemeClr val="tx1">
                    <a:lumMod val="75000"/>
                    <a:lumOff val="2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lumMod val="75000"/>
                    <a:lumOff val="25000"/>
                  </a:schemeClr>
                </a:solidFill>
                <a:latin typeface="+mn-lt"/>
                <a:ea typeface="+mn-ea"/>
                <a:cs typeface="+mn-cs"/>
              </a:defRPr>
            </a:lvl2pPr>
            <a:lvl3pPr marL="1143000" indent="-228600" algn="l" defTabSz="914400" rtl="0" eaLnBrk="1" latinLnBrk="0" hangingPunct="1">
              <a:spcBef>
                <a:spcPct val="20000"/>
              </a:spcBef>
              <a:buFont typeface="Courier New" pitchFamily="49" charset="0"/>
              <a:buChar char="o"/>
              <a:defRPr sz="1600" kern="1200">
                <a:solidFill>
                  <a:schemeClr val="tx1">
                    <a:lumMod val="75000"/>
                    <a:lumOff val="2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lumMod val="75000"/>
                    <a:lumOff val="2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75000"/>
                    <a:lumOff val="2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42900" indent="-342900">
              <a:buFont typeface="Arial" charset="0"/>
              <a:buChar char="•"/>
            </a:pPr>
            <a:r>
              <a:rPr lang="en-US" sz="2000" dirty="0"/>
              <a:t>Microservices architecture involve multiple services which interact with each other. These microservices collaborate with each other</a:t>
            </a:r>
          </a:p>
          <a:p>
            <a:pPr marL="342900" indent="-342900">
              <a:buFont typeface="Arial" charset="0"/>
              <a:buChar char="•"/>
            </a:pPr>
            <a:r>
              <a:rPr lang="en-US" altLang="en-US" sz="2000" dirty="0"/>
              <a:t>If suppose during such calls there are some issues like exception has occurred. Or may be there are latency issues due to a particular service taking more than expected time. How do we identify where the issue is occurring.</a:t>
            </a:r>
          </a:p>
          <a:p>
            <a:pPr marL="342900" indent="-342900">
              <a:buFont typeface="Arial" charset="0"/>
              <a:buChar char="•"/>
            </a:pPr>
            <a:r>
              <a:rPr lang="en-US" altLang="en-US" sz="2000" dirty="0"/>
              <a:t>In regular project we would have used logging to analyze the logs to know more about occurred exceptions and also performance timing. But since microservices involves multiple services we cannot use regular logging. Each Service will be having its own separate logs.</a:t>
            </a:r>
          </a:p>
        </p:txBody>
      </p:sp>
      <p:pic>
        <p:nvPicPr>
          <p:cNvPr id="3" name="Picture 2">
            <a:extLst>
              <a:ext uri="{FF2B5EF4-FFF2-40B4-BE49-F238E27FC236}">
                <a16:creationId xmlns:a16="http://schemas.microsoft.com/office/drawing/2014/main" id="{A559E520-9612-6B4C-ABB9-1186B92FB60A}"/>
              </a:ext>
            </a:extLst>
          </p:cNvPr>
          <p:cNvPicPr>
            <a:picLocks noChangeAspect="1"/>
          </p:cNvPicPr>
          <p:nvPr/>
        </p:nvPicPr>
        <p:blipFill>
          <a:blip r:embed="rId3"/>
          <a:stretch>
            <a:fillRect/>
          </a:stretch>
        </p:blipFill>
        <p:spPr>
          <a:xfrm>
            <a:off x="1524000" y="3702050"/>
            <a:ext cx="5759759" cy="2927350"/>
          </a:xfrm>
          <a:prstGeom prst="rect">
            <a:avLst/>
          </a:prstGeom>
        </p:spPr>
      </p:pic>
    </p:spTree>
    <p:extLst>
      <p:ext uri="{BB962C8B-B14F-4D97-AF65-F5344CB8AC3E}">
        <p14:creationId xmlns:p14="http://schemas.microsoft.com/office/powerpoint/2010/main" val="171916304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MS Communication</a:t>
            </a:r>
          </a:p>
        </p:txBody>
      </p:sp>
      <p:pic>
        <p:nvPicPr>
          <p:cNvPr id="3" name="Picture 2">
            <a:extLst>
              <a:ext uri="{FF2B5EF4-FFF2-40B4-BE49-F238E27FC236}">
                <a16:creationId xmlns:a16="http://schemas.microsoft.com/office/drawing/2014/main" id="{C9939A2B-5C07-AD4C-A67A-4291D8708077}"/>
              </a:ext>
            </a:extLst>
          </p:cNvPr>
          <p:cNvPicPr>
            <a:picLocks noChangeAspect="1"/>
          </p:cNvPicPr>
          <p:nvPr/>
        </p:nvPicPr>
        <p:blipFill>
          <a:blip r:embed="rId3"/>
          <a:stretch>
            <a:fillRect/>
          </a:stretch>
        </p:blipFill>
        <p:spPr>
          <a:xfrm>
            <a:off x="1577256" y="1066800"/>
            <a:ext cx="6803366" cy="4267200"/>
          </a:xfrm>
          <a:prstGeom prst="rect">
            <a:avLst/>
          </a:prstGeom>
        </p:spPr>
      </p:pic>
    </p:spTree>
    <p:extLst>
      <p:ext uri="{BB962C8B-B14F-4D97-AF65-F5344CB8AC3E}">
        <p14:creationId xmlns:p14="http://schemas.microsoft.com/office/powerpoint/2010/main" val="13441267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Microservice Observability</a:t>
            </a:r>
          </a:p>
        </p:txBody>
      </p:sp>
      <p:sp>
        <p:nvSpPr>
          <p:cNvPr id="7" name="Content Placeholder 2"/>
          <p:cNvSpPr txBox="1">
            <a:spLocks/>
          </p:cNvSpPr>
          <p:nvPr/>
        </p:nvSpPr>
        <p:spPr>
          <a:xfrm>
            <a:off x="217878" y="762000"/>
            <a:ext cx="8786422" cy="5334000"/>
          </a:xfrm>
          <a:prstGeom prst="rect">
            <a:avLst/>
          </a:prstGeom>
        </p:spPr>
        <p:txBody>
          <a:bodyPr vert="horz" lIns="91440" tIns="45720" rIns="91440" bIns="45720" rtlCol="0">
            <a:normAutofit lnSpcReduction="10000"/>
          </a:bodyPr>
          <a:lstStyle>
            <a:lvl1pPr marL="0" indent="0" algn="l" defTabSz="914400" rtl="0" eaLnBrk="1" latinLnBrk="0" hangingPunct="1">
              <a:spcBef>
                <a:spcPct val="20000"/>
              </a:spcBef>
              <a:buFont typeface="Wingdings" pitchFamily="2" charset="2"/>
              <a:buNone/>
              <a:defRPr sz="1800" kern="1200">
                <a:solidFill>
                  <a:schemeClr val="tx1">
                    <a:lumMod val="75000"/>
                    <a:lumOff val="2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lumMod val="75000"/>
                    <a:lumOff val="25000"/>
                  </a:schemeClr>
                </a:solidFill>
                <a:latin typeface="+mn-lt"/>
                <a:ea typeface="+mn-ea"/>
                <a:cs typeface="+mn-cs"/>
              </a:defRPr>
            </a:lvl2pPr>
            <a:lvl3pPr marL="1143000" indent="-228600" algn="l" defTabSz="914400" rtl="0" eaLnBrk="1" latinLnBrk="0" hangingPunct="1">
              <a:spcBef>
                <a:spcPct val="20000"/>
              </a:spcBef>
              <a:buFont typeface="Courier New" pitchFamily="49" charset="0"/>
              <a:buChar char="o"/>
              <a:defRPr sz="1600" kern="1200">
                <a:solidFill>
                  <a:schemeClr val="tx1">
                    <a:lumMod val="75000"/>
                    <a:lumOff val="2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lumMod val="75000"/>
                    <a:lumOff val="2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75000"/>
                    <a:lumOff val="2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42900" indent="-342900">
              <a:buFont typeface="Arial" charset="0"/>
              <a:buChar char="•"/>
            </a:pPr>
            <a:r>
              <a:rPr lang="en-US" altLang="en-US" sz="2200" dirty="0"/>
              <a:t>ability to observe all the behaviors be it a success, failure, or exception.</a:t>
            </a:r>
          </a:p>
          <a:p>
            <a:pPr marL="342900" indent="-342900">
              <a:buFont typeface="Arial" charset="0"/>
              <a:buChar char="•"/>
            </a:pPr>
            <a:r>
              <a:rPr lang="en-US" altLang="en-US" sz="2400" dirty="0"/>
              <a:t>This is useful during debugging when lots of underlying systems are involved and the application becomes slow in any particular situation. </a:t>
            </a:r>
          </a:p>
          <a:p>
            <a:pPr marL="342900" indent="-342900">
              <a:buFont typeface="Arial" charset="0"/>
              <a:buChar char="•"/>
            </a:pPr>
            <a:r>
              <a:rPr lang="en-US" altLang="en-US" sz="2400" dirty="0"/>
              <a:t>In such case, we first need to identify see which underlying service is actually slow. </a:t>
            </a:r>
          </a:p>
          <a:p>
            <a:pPr marL="342900" indent="-342900">
              <a:buFont typeface="Arial" charset="0"/>
              <a:buChar char="•"/>
            </a:pPr>
            <a:r>
              <a:rPr lang="en-US" altLang="en-US" sz="2400" dirty="0"/>
              <a:t>Once the slow service is identified, we can work to fix that issue. </a:t>
            </a:r>
          </a:p>
          <a:p>
            <a:pPr marL="342900" indent="-342900">
              <a:buFont typeface="Arial" charset="0"/>
              <a:buChar char="•"/>
            </a:pPr>
            <a:r>
              <a:rPr lang="en-US" altLang="en-US" sz="2400" dirty="0"/>
              <a:t>Distributed tracing helps in identifying that slow component among in the ecosystem</a:t>
            </a:r>
          </a:p>
          <a:p>
            <a:pPr marL="342900" indent="-342900">
              <a:buFont typeface="Arial" charset="0"/>
              <a:buChar char="•"/>
            </a:pPr>
            <a:r>
              <a:rPr lang="en-US" sz="2400" dirty="0">
                <a:solidFill>
                  <a:schemeClr val="tx1"/>
                </a:solidFill>
              </a:rPr>
              <a:t>If you are troubleshooting latency problems or errors in ecosystem, you can filter or sort all traces based on the application, length of trace, annotation, or timestamp. By analyzing these traces, you can decide which components are not performing as per expectations, and you can fix them.</a:t>
            </a:r>
            <a:endParaRPr lang="en-US" altLang="en-US" sz="2400" dirty="0"/>
          </a:p>
          <a:p>
            <a:pPr marL="342900" indent="-342900">
              <a:buFont typeface="Arial" charset="0"/>
              <a:buChar char="•"/>
            </a:pPr>
            <a:endParaRPr lang="en-US" altLang="en-US" sz="2200" dirty="0"/>
          </a:p>
        </p:txBody>
      </p:sp>
    </p:spTree>
    <p:extLst>
      <p:ext uri="{BB962C8B-B14F-4D97-AF65-F5344CB8AC3E}">
        <p14:creationId xmlns:p14="http://schemas.microsoft.com/office/powerpoint/2010/main" val="24626753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Circuit Breakers</a:t>
            </a:r>
          </a:p>
        </p:txBody>
      </p:sp>
      <p:sp>
        <p:nvSpPr>
          <p:cNvPr id="3" name="Rectangle 2"/>
          <p:cNvSpPr/>
          <p:nvPr/>
        </p:nvSpPr>
        <p:spPr>
          <a:xfrm>
            <a:off x="276720" y="1066800"/>
            <a:ext cx="8638680" cy="5181600"/>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t" anchorCtr="0"/>
          <a:lstStyle/>
          <a:p>
            <a:pPr marL="285750" indent="-285750">
              <a:buFont typeface="Arial" charset="0"/>
              <a:buChar char="•"/>
            </a:pPr>
            <a:r>
              <a:rPr lang="en-US" sz="2200" dirty="0"/>
              <a:t>A typical distributed system consists of many services collaborating together.</a:t>
            </a:r>
          </a:p>
          <a:p>
            <a:pPr marL="285750" indent="-285750">
              <a:buFont typeface="Arial" charset="0"/>
              <a:buChar char="•"/>
            </a:pPr>
            <a:r>
              <a:rPr lang="en-US" sz="2200" dirty="0"/>
              <a:t>These services are prone to failure or delayed responses. </a:t>
            </a:r>
          </a:p>
          <a:p>
            <a:pPr marL="285750" indent="-285750">
              <a:buFont typeface="Arial" charset="0"/>
              <a:buChar char="•"/>
            </a:pPr>
            <a:r>
              <a:rPr lang="en-US" sz="2200" dirty="0"/>
              <a:t>If a service fails it may impact on other services affecting performance and possibly making other parts of application inaccessible or in the worst case bring down the whole application.</a:t>
            </a:r>
          </a:p>
          <a:p>
            <a:pPr marL="285750" indent="-285750">
              <a:buFont typeface="Arial" charset="0"/>
              <a:buChar char="•"/>
            </a:pPr>
            <a:r>
              <a:rPr lang="en-US" sz="2200" dirty="0"/>
              <a:t>A fallback is require for the service that fails.</a:t>
            </a:r>
          </a:p>
          <a:p>
            <a:pPr marL="285750" indent="-285750">
              <a:buFont typeface="Arial" charset="0"/>
              <a:buChar char="•"/>
            </a:pPr>
            <a:r>
              <a:rPr lang="en-US" sz="2200" dirty="0"/>
              <a:t>Possible solutions:</a:t>
            </a:r>
          </a:p>
          <a:p>
            <a:pPr marL="742950" lvl="1" indent="-285750">
              <a:buFont typeface="Arial" charset="0"/>
              <a:buChar char="•"/>
            </a:pPr>
            <a:r>
              <a:rPr lang="en-US" sz="2200" dirty="0"/>
              <a:t>Throw an error</a:t>
            </a:r>
          </a:p>
          <a:p>
            <a:pPr marL="742950" lvl="1" indent="-285750">
              <a:buFont typeface="Arial" charset="0"/>
              <a:buChar char="•"/>
            </a:pPr>
            <a:r>
              <a:rPr lang="en-US" sz="2200" dirty="0"/>
              <a:t>Return fallback default response</a:t>
            </a:r>
          </a:p>
          <a:p>
            <a:pPr marL="742950" lvl="1" indent="-285750">
              <a:buFont typeface="Arial" charset="0"/>
              <a:buChar char="•"/>
            </a:pPr>
            <a:r>
              <a:rPr lang="en-US" sz="2200" dirty="0"/>
              <a:t>Cache previous responses and use that as fallback response</a:t>
            </a:r>
          </a:p>
        </p:txBody>
      </p:sp>
    </p:spTree>
    <p:extLst>
      <p:ext uri="{BB962C8B-B14F-4D97-AF65-F5344CB8AC3E}">
        <p14:creationId xmlns:p14="http://schemas.microsoft.com/office/powerpoint/2010/main" val="211595172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Concepts of Microservice Observability</a:t>
            </a:r>
          </a:p>
        </p:txBody>
      </p:sp>
      <p:sp>
        <p:nvSpPr>
          <p:cNvPr id="7" name="Content Placeholder 2"/>
          <p:cNvSpPr txBox="1">
            <a:spLocks/>
          </p:cNvSpPr>
          <p:nvPr/>
        </p:nvSpPr>
        <p:spPr>
          <a:xfrm>
            <a:off x="217878" y="762000"/>
            <a:ext cx="8786422" cy="5334000"/>
          </a:xfrm>
          <a:prstGeom prst="rect">
            <a:avLst/>
          </a:prstGeom>
        </p:spPr>
        <p:txBody>
          <a:bodyPr vert="horz" lIns="91440" tIns="45720" rIns="91440" bIns="45720" rtlCol="0">
            <a:normAutofit/>
          </a:bodyPr>
          <a:lstStyle>
            <a:lvl1pPr marL="0" indent="0" algn="l" defTabSz="914400" rtl="0" eaLnBrk="1" latinLnBrk="0" hangingPunct="1">
              <a:spcBef>
                <a:spcPct val="20000"/>
              </a:spcBef>
              <a:buFont typeface="Wingdings" pitchFamily="2" charset="2"/>
              <a:buNone/>
              <a:defRPr sz="1800" kern="1200">
                <a:solidFill>
                  <a:schemeClr val="tx1">
                    <a:lumMod val="75000"/>
                    <a:lumOff val="2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lumMod val="75000"/>
                    <a:lumOff val="25000"/>
                  </a:schemeClr>
                </a:solidFill>
                <a:latin typeface="+mn-lt"/>
                <a:ea typeface="+mn-ea"/>
                <a:cs typeface="+mn-cs"/>
              </a:defRPr>
            </a:lvl2pPr>
            <a:lvl3pPr marL="1143000" indent="-228600" algn="l" defTabSz="914400" rtl="0" eaLnBrk="1" latinLnBrk="0" hangingPunct="1">
              <a:spcBef>
                <a:spcPct val="20000"/>
              </a:spcBef>
              <a:buFont typeface="Courier New" pitchFamily="49" charset="0"/>
              <a:buChar char="o"/>
              <a:defRPr sz="1600" kern="1200">
                <a:solidFill>
                  <a:schemeClr val="tx1">
                    <a:lumMod val="75000"/>
                    <a:lumOff val="2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lumMod val="75000"/>
                    <a:lumOff val="2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75000"/>
                    <a:lumOff val="2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42900" indent="-342900">
              <a:buFont typeface="Arial" charset="0"/>
              <a:buChar char="•"/>
            </a:pPr>
            <a:r>
              <a:rPr lang="en-US" altLang="en-US" sz="2200" dirty="0"/>
              <a:t>Metrics:- Stats around the microservices to understand what happened around it over a period of time.</a:t>
            </a:r>
          </a:p>
          <a:p>
            <a:pPr marL="342900" indent="-342900">
              <a:buFont typeface="Arial" charset="0"/>
              <a:buChar char="•"/>
            </a:pPr>
            <a:r>
              <a:rPr lang="en-US" altLang="en-US" sz="2200" dirty="0"/>
              <a:t>Logging:- They help in analyzing what is happing around the system whether the requests are successful, failure, or exception.</a:t>
            </a:r>
          </a:p>
          <a:p>
            <a:pPr marL="342900" indent="-342900">
              <a:buFont typeface="Arial" charset="0"/>
              <a:buChar char="•"/>
            </a:pPr>
            <a:r>
              <a:rPr lang="en-US" altLang="en-US" sz="2200" dirty="0"/>
              <a:t>Tracing:- In a microservice ecosystem, a workflow/request can talk to multiple services. So tracing helps us to track the workflow in a productive way.</a:t>
            </a:r>
          </a:p>
        </p:txBody>
      </p:sp>
    </p:spTree>
    <p:extLst>
      <p:ext uri="{BB962C8B-B14F-4D97-AF65-F5344CB8AC3E}">
        <p14:creationId xmlns:p14="http://schemas.microsoft.com/office/powerpoint/2010/main" val="243736001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err="1"/>
              <a:t>Zipkin</a:t>
            </a:r>
            <a:endParaRPr lang="en-US" dirty="0"/>
          </a:p>
        </p:txBody>
      </p:sp>
      <p:sp>
        <p:nvSpPr>
          <p:cNvPr id="7" name="Content Placeholder 2"/>
          <p:cNvSpPr txBox="1">
            <a:spLocks/>
          </p:cNvSpPr>
          <p:nvPr/>
        </p:nvSpPr>
        <p:spPr>
          <a:xfrm>
            <a:off x="217878" y="762000"/>
            <a:ext cx="8786422" cy="5334000"/>
          </a:xfrm>
          <a:prstGeom prst="rect">
            <a:avLst/>
          </a:prstGeom>
        </p:spPr>
        <p:txBody>
          <a:bodyPr vert="horz" lIns="91440" tIns="45720" rIns="91440" bIns="45720" rtlCol="0">
            <a:normAutofit lnSpcReduction="10000"/>
          </a:bodyPr>
          <a:lstStyle>
            <a:lvl1pPr marL="0" indent="0" algn="l" defTabSz="914400" rtl="0" eaLnBrk="1" latinLnBrk="0" hangingPunct="1">
              <a:spcBef>
                <a:spcPct val="20000"/>
              </a:spcBef>
              <a:buFont typeface="Wingdings" pitchFamily="2" charset="2"/>
              <a:buNone/>
              <a:defRPr sz="1800" kern="1200">
                <a:solidFill>
                  <a:schemeClr val="tx1">
                    <a:lumMod val="75000"/>
                    <a:lumOff val="2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lumMod val="75000"/>
                    <a:lumOff val="25000"/>
                  </a:schemeClr>
                </a:solidFill>
                <a:latin typeface="+mn-lt"/>
                <a:ea typeface="+mn-ea"/>
                <a:cs typeface="+mn-cs"/>
              </a:defRPr>
            </a:lvl2pPr>
            <a:lvl3pPr marL="1143000" indent="-228600" algn="l" defTabSz="914400" rtl="0" eaLnBrk="1" latinLnBrk="0" hangingPunct="1">
              <a:spcBef>
                <a:spcPct val="20000"/>
              </a:spcBef>
              <a:buFont typeface="Courier New" pitchFamily="49" charset="0"/>
              <a:buChar char="o"/>
              <a:defRPr sz="1600" kern="1200">
                <a:solidFill>
                  <a:schemeClr val="tx1">
                    <a:lumMod val="75000"/>
                    <a:lumOff val="2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lumMod val="75000"/>
                    <a:lumOff val="2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75000"/>
                    <a:lumOff val="2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42900" indent="-342900">
              <a:buFont typeface="Arial" charset="0"/>
              <a:buChar char="•"/>
            </a:pPr>
            <a:r>
              <a:rPr lang="en-US" altLang="en-US" sz="2200" dirty="0"/>
              <a:t>Originally developed at Twitter, based on a concept of a Google paper that described Google’s internally-built distributed app debugger dapper. </a:t>
            </a:r>
          </a:p>
          <a:p>
            <a:pPr marL="342900" indent="-342900">
              <a:buFont typeface="Arial" charset="0"/>
              <a:buChar char="•"/>
            </a:pPr>
            <a:r>
              <a:rPr lang="en-US" altLang="en-US" sz="2200" dirty="0"/>
              <a:t>It manages both the collection and lookup of this data. To use </a:t>
            </a:r>
            <a:r>
              <a:rPr lang="en-US" altLang="en-US" sz="2200" dirty="0" err="1"/>
              <a:t>Zipkin</a:t>
            </a:r>
            <a:r>
              <a:rPr lang="en-US" altLang="en-US" sz="2200" dirty="0"/>
              <a:t>, applications are instrumented to report timing data to it</a:t>
            </a:r>
          </a:p>
          <a:p>
            <a:pPr marL="342900" indent="-342900">
              <a:buFont typeface="Arial" charset="0"/>
              <a:buChar char="•"/>
            </a:pPr>
            <a:r>
              <a:rPr lang="en-US" altLang="en-US" sz="2200" dirty="0" err="1"/>
              <a:t>Zipkin</a:t>
            </a:r>
            <a:r>
              <a:rPr lang="en-US" altLang="en-US" sz="2200" dirty="0"/>
              <a:t> is very efficient tool for distributed tracing in microservices ecosystem. </a:t>
            </a:r>
          </a:p>
          <a:p>
            <a:pPr marL="342900" indent="-342900">
              <a:buFont typeface="Arial" charset="0"/>
              <a:buChar char="•"/>
            </a:pPr>
            <a:r>
              <a:rPr lang="en-US" altLang="en-US" sz="2200" dirty="0"/>
              <a:t>Distributed tracing, in general, is latency measurement of each component in a distributed transaction where multiple </a:t>
            </a:r>
            <a:r>
              <a:rPr lang="en-US" altLang="en-US" sz="2200" dirty="0" err="1"/>
              <a:t>microservices</a:t>
            </a:r>
            <a:r>
              <a:rPr lang="en-US" altLang="en-US" sz="2200" dirty="0"/>
              <a:t> are invoked to serve a single business </a:t>
            </a:r>
            <a:r>
              <a:rPr lang="en-US" altLang="en-US" sz="2200" dirty="0" err="1"/>
              <a:t>usecase</a:t>
            </a:r>
            <a:r>
              <a:rPr lang="en-US" altLang="en-US" sz="2200" dirty="0"/>
              <a:t>. </a:t>
            </a:r>
            <a:br>
              <a:rPr lang="en-US" altLang="en-US" sz="2200" dirty="0"/>
            </a:br>
            <a:r>
              <a:rPr lang="en-US" altLang="en-US" sz="2200" dirty="0"/>
              <a:t>Let’s say from our application, we have to call 4 different services/components for a transaction. Here with distributed tracing enabled, we can measure which component took how much time.</a:t>
            </a:r>
          </a:p>
          <a:p>
            <a:pPr marL="342900" indent="-342900">
              <a:buFont typeface="Arial" charset="0"/>
              <a:buChar char="•"/>
            </a:pPr>
            <a:r>
              <a:rPr lang="en-US" sz="2400" dirty="0"/>
              <a:t>To use </a:t>
            </a:r>
            <a:r>
              <a:rPr lang="en-US" sz="2400" dirty="0" err="1"/>
              <a:t>Zipkin</a:t>
            </a:r>
            <a:r>
              <a:rPr lang="en-US" sz="2400" dirty="0"/>
              <a:t>, applications are instrumented to report timing data to it.</a:t>
            </a:r>
          </a:p>
          <a:p>
            <a:pPr marL="342900" indent="-342900">
              <a:buFont typeface="Arial" charset="0"/>
              <a:buChar char="•"/>
            </a:pPr>
            <a:r>
              <a:rPr lang="en-US" altLang="en-US" sz="2400" dirty="0"/>
              <a:t>Protocol?</a:t>
            </a:r>
            <a:endParaRPr lang="en-US" altLang="en-US" sz="2200" dirty="0"/>
          </a:p>
        </p:txBody>
      </p:sp>
    </p:spTree>
    <p:extLst>
      <p:ext uri="{BB962C8B-B14F-4D97-AF65-F5344CB8AC3E}">
        <p14:creationId xmlns:p14="http://schemas.microsoft.com/office/powerpoint/2010/main" val="353737654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err="1"/>
              <a:t>Zipkin</a:t>
            </a:r>
            <a:r>
              <a:rPr lang="en-US" dirty="0"/>
              <a:t> Modules</a:t>
            </a:r>
          </a:p>
        </p:txBody>
      </p:sp>
      <p:sp>
        <p:nvSpPr>
          <p:cNvPr id="7" name="Content Placeholder 2"/>
          <p:cNvSpPr txBox="1">
            <a:spLocks/>
          </p:cNvSpPr>
          <p:nvPr/>
        </p:nvSpPr>
        <p:spPr>
          <a:xfrm>
            <a:off x="217878" y="762000"/>
            <a:ext cx="8786422" cy="3810000"/>
          </a:xfrm>
          <a:prstGeom prst="rect">
            <a:avLst/>
          </a:prstGeom>
        </p:spPr>
        <p:txBody>
          <a:bodyPr vert="horz" lIns="91440" tIns="45720" rIns="91440" bIns="45720" rtlCol="0">
            <a:normAutofit/>
          </a:bodyPr>
          <a:lstStyle>
            <a:lvl1pPr marL="0" indent="0" algn="l" defTabSz="914400" rtl="0" eaLnBrk="1" latinLnBrk="0" hangingPunct="1">
              <a:spcBef>
                <a:spcPct val="20000"/>
              </a:spcBef>
              <a:buFont typeface="Wingdings" pitchFamily="2" charset="2"/>
              <a:buNone/>
              <a:defRPr sz="1800" kern="1200">
                <a:solidFill>
                  <a:schemeClr val="tx1">
                    <a:lumMod val="75000"/>
                    <a:lumOff val="2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lumMod val="75000"/>
                    <a:lumOff val="25000"/>
                  </a:schemeClr>
                </a:solidFill>
                <a:latin typeface="+mn-lt"/>
                <a:ea typeface="+mn-ea"/>
                <a:cs typeface="+mn-cs"/>
              </a:defRPr>
            </a:lvl2pPr>
            <a:lvl3pPr marL="1143000" indent="-228600" algn="l" defTabSz="914400" rtl="0" eaLnBrk="1" latinLnBrk="0" hangingPunct="1">
              <a:spcBef>
                <a:spcPct val="20000"/>
              </a:spcBef>
              <a:buFont typeface="Courier New" pitchFamily="49" charset="0"/>
              <a:buChar char="o"/>
              <a:defRPr sz="1600" kern="1200">
                <a:solidFill>
                  <a:schemeClr val="tx1">
                    <a:lumMod val="75000"/>
                    <a:lumOff val="2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lumMod val="75000"/>
                    <a:lumOff val="2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75000"/>
                    <a:lumOff val="2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42900" indent="-342900">
              <a:buFont typeface="Arial" charset="0"/>
              <a:buChar char="•"/>
            </a:pPr>
            <a:r>
              <a:rPr lang="en-US" altLang="en-US" sz="2200" dirty="0"/>
              <a:t>Collector – Once any component sends the trace data arrives to </a:t>
            </a:r>
            <a:r>
              <a:rPr lang="en-US" altLang="en-US" sz="2200" dirty="0" err="1"/>
              <a:t>Zipkin</a:t>
            </a:r>
            <a:r>
              <a:rPr lang="en-US" altLang="en-US" sz="2200" dirty="0"/>
              <a:t> collector daemon, it is validated, stored, and indexed for lookups by the </a:t>
            </a:r>
            <a:r>
              <a:rPr lang="en-US" altLang="en-US" sz="2200" dirty="0" err="1"/>
              <a:t>Zipkin</a:t>
            </a:r>
            <a:r>
              <a:rPr lang="en-US" altLang="en-US" sz="2200" dirty="0"/>
              <a:t> collector.</a:t>
            </a:r>
          </a:p>
          <a:p>
            <a:pPr marL="342900" indent="-342900">
              <a:buFont typeface="Arial" charset="0"/>
              <a:buChar char="•"/>
            </a:pPr>
            <a:r>
              <a:rPr lang="en-US" altLang="en-US" sz="2200" dirty="0"/>
              <a:t>Storage – This module store and index the lookup data in backend. Cassandra, </a:t>
            </a:r>
            <a:r>
              <a:rPr lang="en-US" altLang="en-US" sz="2200" dirty="0" err="1"/>
              <a:t>ElasticSearch</a:t>
            </a:r>
            <a:r>
              <a:rPr lang="en-US" altLang="en-US" sz="2200" dirty="0"/>
              <a:t> and MySQL are supported.</a:t>
            </a:r>
          </a:p>
          <a:p>
            <a:pPr marL="342900" indent="-342900">
              <a:buFont typeface="Arial" charset="0"/>
              <a:buChar char="•"/>
            </a:pPr>
            <a:r>
              <a:rPr lang="en-US" altLang="en-US" sz="2200" dirty="0"/>
              <a:t>Search – This module provides a simple JSON API for finding and retrieving traces stored in backend. The primary consumer of this API is the Web UI.</a:t>
            </a:r>
          </a:p>
          <a:p>
            <a:pPr marL="342900" indent="-342900">
              <a:buFont typeface="Arial" charset="0"/>
              <a:buChar char="•"/>
            </a:pPr>
            <a:r>
              <a:rPr lang="en-US" altLang="en-US" sz="2200" dirty="0"/>
              <a:t>Web UI – A very nice UI interface for viewing traces.</a:t>
            </a:r>
          </a:p>
        </p:txBody>
      </p:sp>
    </p:spTree>
    <p:extLst>
      <p:ext uri="{BB962C8B-B14F-4D97-AF65-F5344CB8AC3E}">
        <p14:creationId xmlns:p14="http://schemas.microsoft.com/office/powerpoint/2010/main" val="14374168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Sleuth</a:t>
            </a:r>
          </a:p>
        </p:txBody>
      </p:sp>
      <p:sp>
        <p:nvSpPr>
          <p:cNvPr id="43010" name="Content Placeholder 2"/>
          <p:cNvSpPr>
            <a:spLocks noGrp="1"/>
          </p:cNvSpPr>
          <p:nvPr>
            <p:ph idx="1"/>
          </p:nvPr>
        </p:nvSpPr>
        <p:spPr>
          <a:xfrm>
            <a:off x="360363" y="732472"/>
            <a:ext cx="8478837" cy="5820728"/>
          </a:xfrm>
        </p:spPr>
        <p:txBody>
          <a:bodyPr>
            <a:noAutofit/>
          </a:bodyPr>
          <a:lstStyle/>
          <a:p>
            <a:pPr marL="342900" indent="-342900">
              <a:buFont typeface="Arial" charset="0"/>
              <a:buChar char="•"/>
            </a:pPr>
            <a:r>
              <a:rPr lang="en-US" altLang="en-US" sz="2200" dirty="0"/>
              <a:t>A tool from Spring cloud family. </a:t>
            </a:r>
          </a:p>
          <a:p>
            <a:pPr marL="342900" indent="-342900">
              <a:buFont typeface="Arial" charset="0"/>
              <a:buChar char="•"/>
            </a:pPr>
            <a:r>
              <a:rPr lang="en-US" altLang="en-US" sz="2200" dirty="0"/>
              <a:t>It is used to generate the trace id, span id and add these information to the service calls in the headers and MDC, so that It can be used by tools like </a:t>
            </a:r>
            <a:r>
              <a:rPr lang="en-US" altLang="en-US" sz="2200" dirty="0" err="1"/>
              <a:t>Zipkin</a:t>
            </a:r>
            <a:r>
              <a:rPr lang="en-US" altLang="en-US" sz="2200" dirty="0"/>
              <a:t> and ELK etc. to store, index and process log files. </a:t>
            </a:r>
          </a:p>
          <a:p>
            <a:pPr marL="342900" indent="-342900">
              <a:buFont typeface="Arial" charset="0"/>
              <a:buChar char="•"/>
            </a:pPr>
            <a:r>
              <a:rPr lang="en-US" altLang="en-US" sz="2200" dirty="0"/>
              <a:t>As it is from spring cloud family, once added to the CLASSPATH, it automatically integrated to the common communication channels like </a:t>
            </a:r>
          </a:p>
          <a:p>
            <a:pPr marL="1085850" lvl="1" indent="-342900">
              <a:buFont typeface="Arial" charset="0"/>
              <a:buChar char="•"/>
            </a:pPr>
            <a:r>
              <a:rPr lang="en-US" altLang="en-US" sz="2200" dirty="0"/>
              <a:t>requests made with the </a:t>
            </a:r>
            <a:r>
              <a:rPr lang="en-US" altLang="en-US" sz="2200" dirty="0" err="1"/>
              <a:t>RestTemplate</a:t>
            </a:r>
            <a:r>
              <a:rPr lang="en-US" altLang="en-US" sz="2200" dirty="0"/>
              <a:t> etc.</a:t>
            </a:r>
          </a:p>
          <a:p>
            <a:pPr marL="1085850" lvl="1" indent="-342900">
              <a:buFont typeface="Arial" charset="0"/>
              <a:buChar char="•"/>
            </a:pPr>
            <a:r>
              <a:rPr lang="en-US" altLang="en-US" sz="2200" dirty="0"/>
              <a:t>requests that pass through a Netflix </a:t>
            </a:r>
            <a:r>
              <a:rPr lang="en-US" altLang="en-US" sz="2200" dirty="0" err="1"/>
              <a:t>Zuul</a:t>
            </a:r>
            <a:r>
              <a:rPr lang="en-US" altLang="en-US" sz="2200" dirty="0"/>
              <a:t> </a:t>
            </a:r>
            <a:r>
              <a:rPr lang="en-US" altLang="en-US" sz="2200" dirty="0" err="1"/>
              <a:t>microproxy</a:t>
            </a:r>
            <a:endParaRPr lang="en-US" altLang="en-US" sz="2200" dirty="0"/>
          </a:p>
          <a:p>
            <a:pPr marL="1085850" lvl="1" indent="-342900">
              <a:buFont typeface="Arial" charset="0"/>
              <a:buChar char="•"/>
            </a:pPr>
            <a:r>
              <a:rPr lang="en-US" altLang="en-US" sz="2200" dirty="0"/>
              <a:t>HTTP headers received at Spring MVC controllers</a:t>
            </a:r>
          </a:p>
          <a:p>
            <a:pPr marL="1085850" lvl="1" indent="-342900">
              <a:buFont typeface="Arial" charset="0"/>
              <a:buChar char="•"/>
            </a:pPr>
            <a:r>
              <a:rPr lang="en-US" altLang="en-US" sz="2200" dirty="0"/>
              <a:t>requests over messaging technologies like Apache Kafka or </a:t>
            </a:r>
            <a:r>
              <a:rPr lang="en-US" altLang="en-US" sz="2200" dirty="0" err="1"/>
              <a:t>RabbitMQ</a:t>
            </a:r>
            <a:r>
              <a:rPr lang="en-US" altLang="en-US" sz="2200" dirty="0"/>
              <a:t> </a:t>
            </a:r>
            <a:r>
              <a:rPr lang="en-US" altLang="en-US" sz="2200" dirty="0" err="1"/>
              <a:t>etc</a:t>
            </a:r>
            <a:endParaRPr lang="en-US" altLang="en-US" sz="2200" dirty="0"/>
          </a:p>
          <a:p>
            <a:pPr marL="342900" indent="-342900">
              <a:buFont typeface="Arial" charset="0"/>
              <a:buChar char="•"/>
            </a:pPr>
            <a:r>
              <a:rPr lang="en-US" sz="2400" dirty="0"/>
              <a:t>By default Sleuth assumes your </a:t>
            </a:r>
            <a:r>
              <a:rPr lang="en-US" sz="2400" dirty="0" err="1"/>
              <a:t>Zipkin</a:t>
            </a:r>
            <a:r>
              <a:rPr lang="en-US" sz="2400" dirty="0"/>
              <a:t> server is running at http://localhost:9411. The location can be configured by setting </a:t>
            </a:r>
            <a:r>
              <a:rPr lang="en-US" sz="2400" dirty="0" err="1"/>
              <a:t>spring.zipkin.baseUrl</a:t>
            </a:r>
            <a:r>
              <a:rPr lang="en-US" sz="2400" dirty="0"/>
              <a:t> in your </a:t>
            </a:r>
            <a:r>
              <a:rPr lang="en-US" sz="2400"/>
              <a:t>application properties</a:t>
            </a:r>
            <a:endParaRPr lang="en-US" altLang="en-US" sz="2200" dirty="0"/>
          </a:p>
        </p:txBody>
      </p:sp>
    </p:spTree>
    <p:extLst>
      <p:ext uri="{BB962C8B-B14F-4D97-AF65-F5344CB8AC3E}">
        <p14:creationId xmlns:p14="http://schemas.microsoft.com/office/powerpoint/2010/main" val="206041389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Sleuth Sampling</a:t>
            </a:r>
          </a:p>
        </p:txBody>
      </p:sp>
      <p:sp>
        <p:nvSpPr>
          <p:cNvPr id="43010" name="Content Placeholder 2"/>
          <p:cNvSpPr>
            <a:spLocks noGrp="1"/>
          </p:cNvSpPr>
          <p:nvPr>
            <p:ph idx="1"/>
          </p:nvPr>
        </p:nvSpPr>
        <p:spPr>
          <a:xfrm>
            <a:off x="360363" y="732472"/>
            <a:ext cx="8478837" cy="5820728"/>
          </a:xfrm>
        </p:spPr>
        <p:txBody>
          <a:bodyPr>
            <a:noAutofit/>
          </a:bodyPr>
          <a:lstStyle/>
          <a:p>
            <a:pPr marL="342900" indent="-342900">
              <a:buFont typeface="Arial" charset="0"/>
              <a:buChar char="•"/>
            </a:pPr>
            <a:r>
              <a:rPr lang="en-US" sz="2000" dirty="0"/>
              <a:t>Sampling only applies to tracing </a:t>
            </a:r>
            <a:r>
              <a:rPr lang="en-US" sz="2000" dirty="0" err="1"/>
              <a:t>backends</a:t>
            </a:r>
            <a:r>
              <a:rPr lang="en-US" sz="2000" dirty="0"/>
              <a:t>, such as </a:t>
            </a:r>
            <a:r>
              <a:rPr lang="en-US" sz="2000" dirty="0" err="1"/>
              <a:t>Zipkin</a:t>
            </a:r>
            <a:r>
              <a:rPr lang="en-US" sz="2000" dirty="0"/>
              <a:t>. </a:t>
            </a:r>
          </a:p>
          <a:p>
            <a:pPr marL="342900" indent="-342900">
              <a:buFont typeface="Arial" charset="0"/>
              <a:buChar char="•"/>
            </a:pPr>
            <a:r>
              <a:rPr lang="en-US" sz="2000" dirty="0"/>
              <a:t>Trace IDs appear in logs regardless of sample rate. </a:t>
            </a:r>
          </a:p>
          <a:p>
            <a:pPr marL="342900" indent="-342900">
              <a:buFont typeface="Arial" charset="0"/>
              <a:buChar char="•"/>
            </a:pPr>
            <a:r>
              <a:rPr lang="en-US" sz="2000" dirty="0"/>
              <a:t>Sampling is a way to prevent overloading the system, by consistently tracing some, but not all requests.</a:t>
            </a:r>
          </a:p>
          <a:p>
            <a:pPr marL="342900" indent="-342900">
              <a:buFont typeface="Arial" charset="0"/>
              <a:buChar char="•"/>
            </a:pPr>
            <a:r>
              <a:rPr lang="en-US" sz="2000" dirty="0"/>
              <a:t>The default rate of 10 traces per second is controlled by the </a:t>
            </a:r>
            <a:r>
              <a:rPr lang="en-US" sz="2000" dirty="0" err="1"/>
              <a:t>spring.sleuth.sampler.rate</a:t>
            </a:r>
            <a:r>
              <a:rPr lang="en-US" sz="2000" dirty="0"/>
              <a:t> property</a:t>
            </a:r>
          </a:p>
          <a:p>
            <a:pPr marL="342900" indent="-342900">
              <a:buFont typeface="Arial" charset="0"/>
              <a:buChar char="•"/>
            </a:pPr>
            <a:r>
              <a:rPr lang="en-US" sz="2000" dirty="0"/>
              <a:t>We need to tell our application how often we want to sample our logs to be exported to </a:t>
            </a:r>
            <a:r>
              <a:rPr lang="en-US" sz="2000" dirty="0" err="1"/>
              <a:t>Zipkin</a:t>
            </a:r>
            <a:endParaRPr lang="en-US" sz="2000" dirty="0"/>
          </a:p>
          <a:p>
            <a:pPr marL="342900" indent="-342900">
              <a:buFont typeface="Arial" charset="0"/>
              <a:buChar char="•"/>
            </a:pPr>
            <a:r>
              <a:rPr lang="en-US" altLang="en-US" sz="2000" dirty="0"/>
              <a:t>If you add the </a:t>
            </a:r>
            <a:r>
              <a:rPr lang="en-US" altLang="en-US" sz="2000" dirty="0" err="1"/>
              <a:t>AlwaysSampler</a:t>
            </a:r>
            <a:r>
              <a:rPr lang="en-US" altLang="en-US" sz="2000" dirty="0"/>
              <a:t> Bean, then automatically Spring Sleuth </a:t>
            </a:r>
            <a:r>
              <a:rPr lang="en-US" altLang="en-US" sz="2000" dirty="0" err="1"/>
              <a:t>Zipkin</a:t>
            </a:r>
            <a:r>
              <a:rPr lang="en-US" altLang="en-US" sz="2000" dirty="0"/>
              <a:t> Export option will change from false to true.</a:t>
            </a:r>
          </a:p>
        </p:txBody>
      </p:sp>
      <p:sp>
        <p:nvSpPr>
          <p:cNvPr id="3" name="Rectangle 2"/>
          <p:cNvSpPr/>
          <p:nvPr/>
        </p:nvSpPr>
        <p:spPr>
          <a:xfrm>
            <a:off x="2133600" y="4876800"/>
            <a:ext cx="4572000" cy="1477328"/>
          </a:xfrm>
          <a:prstGeom prst="rect">
            <a:avLst/>
          </a:prstGeom>
        </p:spPr>
        <p:txBody>
          <a:bodyPr>
            <a:spAutoFit/>
          </a:bodyPr>
          <a:lstStyle/>
          <a:p>
            <a:r>
              <a:rPr lang="en-US" dirty="0">
                <a:solidFill>
                  <a:srgbClr val="555555"/>
                </a:solidFill>
                <a:latin typeface="Courier New" charset="0"/>
              </a:rPr>
              <a:t>@Bean</a:t>
            </a:r>
            <a:r>
              <a:rPr lang="en-US" dirty="0">
                <a:solidFill>
                  <a:srgbClr val="000000"/>
                </a:solidFill>
                <a:latin typeface="Courier New" charset="0"/>
              </a:rPr>
              <a:t> </a:t>
            </a:r>
          </a:p>
          <a:p>
            <a:r>
              <a:rPr lang="en-US" dirty="0">
                <a:solidFill>
                  <a:srgbClr val="770088"/>
                </a:solidFill>
                <a:latin typeface="Courier New" charset="0"/>
              </a:rPr>
              <a:t>public</a:t>
            </a:r>
            <a:r>
              <a:rPr lang="en-US" dirty="0">
                <a:solidFill>
                  <a:srgbClr val="000000"/>
                </a:solidFill>
                <a:latin typeface="Courier New" charset="0"/>
              </a:rPr>
              <a:t> </a:t>
            </a:r>
            <a:r>
              <a:rPr lang="en-US" dirty="0" err="1">
                <a:solidFill>
                  <a:srgbClr val="000000"/>
                </a:solidFill>
                <a:latin typeface="Courier New" charset="0"/>
              </a:rPr>
              <a:t>AlwaysSampler</a:t>
            </a:r>
            <a:r>
              <a:rPr lang="en-US" dirty="0">
                <a:solidFill>
                  <a:srgbClr val="000000"/>
                </a:solidFill>
                <a:latin typeface="Courier New" charset="0"/>
              </a:rPr>
              <a:t> </a:t>
            </a:r>
            <a:r>
              <a:rPr lang="en-US" dirty="0" err="1">
                <a:solidFill>
                  <a:srgbClr val="0000FF"/>
                </a:solidFill>
                <a:latin typeface="Courier New" charset="0"/>
              </a:rPr>
              <a:t>defaultSampler</a:t>
            </a:r>
            <a:r>
              <a:rPr lang="en-US" dirty="0">
                <a:solidFill>
                  <a:srgbClr val="000000"/>
                </a:solidFill>
                <a:latin typeface="Courier New" charset="0"/>
              </a:rPr>
              <a:t>() { </a:t>
            </a:r>
          </a:p>
          <a:p>
            <a:r>
              <a:rPr lang="en-US" dirty="0">
                <a:solidFill>
                  <a:srgbClr val="770088"/>
                </a:solidFill>
                <a:latin typeface="Courier New" charset="0"/>
              </a:rPr>
              <a:t>return</a:t>
            </a:r>
            <a:r>
              <a:rPr lang="en-US" dirty="0">
                <a:solidFill>
                  <a:srgbClr val="000000"/>
                </a:solidFill>
                <a:latin typeface="Courier New" charset="0"/>
              </a:rPr>
              <a:t> </a:t>
            </a:r>
            <a:r>
              <a:rPr lang="en-US" dirty="0">
                <a:solidFill>
                  <a:srgbClr val="770088"/>
                </a:solidFill>
                <a:latin typeface="Courier New" charset="0"/>
              </a:rPr>
              <a:t>new</a:t>
            </a:r>
            <a:r>
              <a:rPr lang="en-US" dirty="0">
                <a:solidFill>
                  <a:srgbClr val="000000"/>
                </a:solidFill>
                <a:latin typeface="Courier New" charset="0"/>
              </a:rPr>
              <a:t> </a:t>
            </a:r>
            <a:r>
              <a:rPr lang="en-US" dirty="0" err="1">
                <a:solidFill>
                  <a:srgbClr val="000000"/>
                </a:solidFill>
                <a:latin typeface="Courier New" charset="0"/>
              </a:rPr>
              <a:t>AlwaysSampler</a:t>
            </a:r>
            <a:r>
              <a:rPr lang="en-US" dirty="0">
                <a:solidFill>
                  <a:srgbClr val="000000"/>
                </a:solidFill>
                <a:latin typeface="Courier New" charset="0"/>
              </a:rPr>
              <a:t>(); </a:t>
            </a:r>
          </a:p>
          <a:p>
            <a:r>
              <a:rPr lang="en-US" dirty="0">
                <a:solidFill>
                  <a:srgbClr val="000000"/>
                </a:solidFill>
                <a:latin typeface="Courier New" charset="0"/>
              </a:rPr>
              <a:t>}</a:t>
            </a:r>
            <a:endParaRPr lang="en-US" b="0" i="0" dirty="0">
              <a:solidFill>
                <a:srgbClr val="000000"/>
              </a:solidFill>
              <a:effectLst/>
              <a:latin typeface="Courier New" charset="0"/>
            </a:endParaRPr>
          </a:p>
        </p:txBody>
      </p:sp>
    </p:spTree>
    <p:extLst>
      <p:ext uri="{BB962C8B-B14F-4D97-AF65-F5344CB8AC3E}">
        <p14:creationId xmlns:p14="http://schemas.microsoft.com/office/powerpoint/2010/main" val="124647824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0"/>
            <a:ext cx="8820150" cy="554038"/>
          </a:xfrm>
        </p:spPr>
        <p:txBody>
          <a:bodyPr>
            <a:normAutofit/>
          </a:bodyPr>
          <a:lstStyle/>
          <a:p>
            <a:pPr>
              <a:defRPr/>
            </a:pPr>
            <a:r>
              <a:rPr lang="en-US" dirty="0"/>
              <a:t>Sleuth</a:t>
            </a:r>
          </a:p>
        </p:txBody>
      </p:sp>
      <p:pic>
        <p:nvPicPr>
          <p:cNvPr id="1026" name="Picture 2" descr="pring Cloud Zipkin Tutorial"/>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5150" y="1752600"/>
            <a:ext cx="8197850" cy="1864336"/>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381000" y="609600"/>
            <a:ext cx="8229600" cy="1323439"/>
          </a:xfrm>
          <a:prstGeom prst="rect">
            <a:avLst/>
          </a:prstGeom>
        </p:spPr>
        <p:txBody>
          <a:bodyPr wrap="square">
            <a:spAutoFit/>
          </a:bodyPr>
          <a:lstStyle/>
          <a:p>
            <a:pPr marL="342900" indent="-342900">
              <a:buFont typeface="Arial" charset="0"/>
              <a:buChar char="•"/>
            </a:pPr>
            <a:r>
              <a:rPr lang="en-US" sz="2000" dirty="0">
                <a:solidFill>
                  <a:srgbClr val="333333"/>
                </a:solidFill>
                <a:latin typeface="Calibri" charset="0"/>
                <a:ea typeface="Calibri" charset="0"/>
                <a:cs typeface="Calibri" charset="0"/>
              </a:rPr>
              <a:t>Using Spring Cloud Sleuth we will be adding a unique token to all requests. </a:t>
            </a:r>
          </a:p>
          <a:p>
            <a:pPr marL="342900" indent="-342900">
              <a:buFont typeface="Arial" charset="0"/>
              <a:buChar char="•"/>
            </a:pPr>
            <a:r>
              <a:rPr lang="en-US" sz="2000" dirty="0">
                <a:solidFill>
                  <a:srgbClr val="333333"/>
                </a:solidFill>
                <a:latin typeface="Calibri" charset="0"/>
                <a:ea typeface="Calibri" charset="0"/>
                <a:cs typeface="Calibri" charset="0"/>
              </a:rPr>
              <a:t>Spring Cloud Sleuth is used to generate and attach the trace id, span id to the logs so that these can then be used by tools like </a:t>
            </a:r>
            <a:r>
              <a:rPr lang="en-US" sz="2000" dirty="0" err="1">
                <a:solidFill>
                  <a:srgbClr val="333333"/>
                </a:solidFill>
                <a:latin typeface="Calibri" charset="0"/>
                <a:ea typeface="Calibri" charset="0"/>
                <a:cs typeface="Calibri" charset="0"/>
              </a:rPr>
              <a:t>Zipkin</a:t>
            </a:r>
            <a:r>
              <a:rPr lang="en-US" sz="2000" dirty="0">
                <a:solidFill>
                  <a:srgbClr val="333333"/>
                </a:solidFill>
                <a:latin typeface="Calibri" charset="0"/>
                <a:ea typeface="Calibri" charset="0"/>
                <a:cs typeface="Calibri" charset="0"/>
              </a:rPr>
              <a:t> and ELK for storage and analysis</a:t>
            </a:r>
            <a:endParaRPr lang="en-US" sz="2000" dirty="0">
              <a:latin typeface="Calibri" charset="0"/>
              <a:ea typeface="Calibri" charset="0"/>
              <a:cs typeface="Calibri" charset="0"/>
            </a:endParaRPr>
          </a:p>
        </p:txBody>
      </p:sp>
      <p:pic>
        <p:nvPicPr>
          <p:cNvPr id="1028" name="Picture 4" descr="pring Cloud Sleuth Token"/>
          <p:cNvPicPr>
            <a:picLocks noChangeAspect="1" noChangeArrowheads="1"/>
          </p:cNvPicPr>
          <p:nvPr/>
        </p:nvPicPr>
        <p:blipFill rotWithShape="1">
          <a:blip r:embed="rId4">
            <a:extLst>
              <a:ext uri="{28A0092B-C50C-407E-A947-70E740481C1C}">
                <a14:useLocalDpi xmlns:a14="http://schemas.microsoft.com/office/drawing/2010/main" val="0"/>
              </a:ext>
            </a:extLst>
          </a:blip>
          <a:srcRect t="6385"/>
          <a:stretch/>
        </p:blipFill>
        <p:spPr bwMode="auto">
          <a:xfrm>
            <a:off x="565150" y="3512590"/>
            <a:ext cx="8197850" cy="31930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21205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Demo</a:t>
            </a:r>
          </a:p>
        </p:txBody>
      </p:sp>
      <p:sp>
        <p:nvSpPr>
          <p:cNvPr id="43010" name="Content Placeholder 2"/>
          <p:cNvSpPr>
            <a:spLocks noGrp="1"/>
          </p:cNvSpPr>
          <p:nvPr>
            <p:ph idx="1"/>
          </p:nvPr>
        </p:nvSpPr>
        <p:spPr>
          <a:xfrm>
            <a:off x="360363" y="732472"/>
            <a:ext cx="8478837" cy="867728"/>
          </a:xfrm>
        </p:spPr>
        <p:txBody>
          <a:bodyPr>
            <a:noAutofit/>
          </a:bodyPr>
          <a:lstStyle/>
          <a:p>
            <a:pPr marL="342900" indent="-342900">
              <a:buFont typeface="Arial" charset="0"/>
              <a:buChar char="•"/>
            </a:pPr>
            <a:r>
              <a:rPr lang="en-US" altLang="en-US" sz="2200" dirty="0"/>
              <a:t>Create 3 </a:t>
            </a:r>
            <a:r>
              <a:rPr lang="en-US" altLang="en-US" sz="2200" dirty="0" err="1"/>
              <a:t>microservices</a:t>
            </a:r>
            <a:r>
              <a:rPr lang="en-US" altLang="en-US" sz="2200" dirty="0"/>
              <a:t> with sleuth and </a:t>
            </a:r>
            <a:r>
              <a:rPr lang="en-US" altLang="en-US" sz="2200" dirty="0" err="1"/>
              <a:t>zipkin</a:t>
            </a:r>
            <a:r>
              <a:rPr lang="en-US" altLang="en-US" sz="2200" dirty="0"/>
              <a:t> as dependency.</a:t>
            </a:r>
          </a:p>
          <a:p>
            <a:pPr marL="342900" indent="-342900">
              <a:buFont typeface="Arial" charset="0"/>
              <a:buChar char="•"/>
            </a:pPr>
            <a:r>
              <a:rPr lang="en-US" altLang="en-US" sz="2200" dirty="0"/>
              <a:t>MS1 </a:t>
            </a:r>
            <a:r>
              <a:rPr lang="mr-IN" altLang="en-US" sz="2200" dirty="0"/>
              <a:t>–</a:t>
            </a:r>
            <a:r>
              <a:rPr lang="en-US" altLang="en-US" sz="2200" dirty="0"/>
              <a:t> 8081, MS2 </a:t>
            </a:r>
            <a:r>
              <a:rPr lang="mr-IN" altLang="en-US" sz="2200" dirty="0"/>
              <a:t>–</a:t>
            </a:r>
            <a:r>
              <a:rPr lang="en-US" altLang="en-US" sz="2200" dirty="0"/>
              <a:t> 8082, MS3 </a:t>
            </a:r>
            <a:r>
              <a:rPr lang="mr-IN" altLang="en-US" sz="2200" dirty="0"/>
              <a:t>–</a:t>
            </a:r>
            <a:r>
              <a:rPr lang="en-US" altLang="en-US" sz="2200" dirty="0"/>
              <a:t> 8083 and MS1 calls MS2, MS2 calls MS3</a:t>
            </a:r>
          </a:p>
          <a:p>
            <a:pPr marL="342900" indent="-342900">
              <a:buFont typeface="Arial" charset="0"/>
              <a:buChar char="•"/>
            </a:pPr>
            <a:r>
              <a:rPr lang="en-US" altLang="en-US" sz="2200" dirty="0"/>
              <a:t>Give each </a:t>
            </a:r>
            <a:r>
              <a:rPr lang="en-US" altLang="en-US" sz="2200" dirty="0" err="1"/>
              <a:t>microservice</a:t>
            </a:r>
            <a:r>
              <a:rPr lang="en-US" altLang="en-US" sz="2200" dirty="0"/>
              <a:t> a unique application name.</a:t>
            </a:r>
          </a:p>
          <a:p>
            <a:pPr marL="342900" indent="-342900">
              <a:buFont typeface="Arial" charset="0"/>
              <a:buChar char="•"/>
            </a:pPr>
            <a:r>
              <a:rPr lang="en-US" altLang="en-US" sz="2200" dirty="0"/>
              <a:t>Download </a:t>
            </a:r>
            <a:r>
              <a:rPr lang="en-US" altLang="en-US" sz="2200" dirty="0" err="1"/>
              <a:t>zipkin</a:t>
            </a:r>
            <a:r>
              <a:rPr lang="en-US" altLang="en-US" sz="2200" dirty="0"/>
              <a:t> jar : </a:t>
            </a:r>
            <a:br>
              <a:rPr lang="en-US" altLang="en-US" sz="2200" dirty="0"/>
            </a:br>
            <a:r>
              <a:rPr lang="en-US" sz="2000" dirty="0">
                <a:hlinkClick r:id="rId3"/>
              </a:rPr>
              <a:t>https://zipkin.io/pages/quickstart</a:t>
            </a:r>
            <a:endParaRPr lang="en-US" sz="2000" dirty="0"/>
          </a:p>
          <a:p>
            <a:pPr marL="342900" indent="-342900">
              <a:buFont typeface="Arial" charset="0"/>
              <a:buChar char="•"/>
            </a:pPr>
            <a:r>
              <a:rPr lang="en-US" altLang="en-US" sz="2000" dirty="0"/>
              <a:t>Run the jar file from command prompt / terminal:</a:t>
            </a:r>
            <a:br>
              <a:rPr lang="en-US" altLang="en-US" sz="2000" dirty="0"/>
            </a:br>
            <a:r>
              <a:rPr lang="en-US" sz="2000" dirty="0"/>
              <a:t> java -jar zipkin-server-2.12.9-exec.jar </a:t>
            </a:r>
          </a:p>
          <a:p>
            <a:pPr marL="342900" indent="-342900">
              <a:buFont typeface="Arial" charset="0"/>
              <a:buChar char="•"/>
            </a:pPr>
            <a:r>
              <a:rPr lang="en-US" altLang="en-US" sz="2000" dirty="0"/>
              <a:t>Open browser and hit localhost:9411/</a:t>
            </a:r>
            <a:r>
              <a:rPr lang="en-US" altLang="en-US" sz="2000" dirty="0" err="1"/>
              <a:t>zipkin</a:t>
            </a:r>
            <a:r>
              <a:rPr lang="en-US" altLang="en-US" sz="2000" dirty="0"/>
              <a:t>, see the </a:t>
            </a:r>
            <a:r>
              <a:rPr lang="en-US" altLang="en-US" sz="2000" dirty="0" err="1"/>
              <a:t>zipkin</a:t>
            </a:r>
            <a:r>
              <a:rPr lang="en-US" altLang="en-US" sz="2000" dirty="0"/>
              <a:t> GUI</a:t>
            </a:r>
          </a:p>
          <a:p>
            <a:pPr marL="342900" indent="-342900">
              <a:buFont typeface="Arial" charset="0"/>
              <a:buChar char="•"/>
            </a:pPr>
            <a:r>
              <a:rPr lang="en-US" altLang="en-US" sz="2000" dirty="0"/>
              <a:t>Start all 3 </a:t>
            </a:r>
            <a:r>
              <a:rPr lang="en-US" altLang="en-US" sz="2000" dirty="0" err="1"/>
              <a:t>microservices</a:t>
            </a:r>
            <a:r>
              <a:rPr lang="en-US" altLang="en-US" sz="2000" dirty="0"/>
              <a:t> and hit MS1 on </a:t>
            </a:r>
            <a:r>
              <a:rPr lang="en-US" altLang="en-US" sz="2000" dirty="0" err="1"/>
              <a:t>url</a:t>
            </a:r>
            <a:r>
              <a:rPr lang="en-US" altLang="en-US" sz="2000" dirty="0"/>
              <a:t>. See the trace on </a:t>
            </a:r>
            <a:r>
              <a:rPr lang="en-US" altLang="en-US" sz="2000" dirty="0" err="1"/>
              <a:t>zipkin</a:t>
            </a:r>
            <a:r>
              <a:rPr lang="en-US" altLang="en-US" sz="2000" dirty="0"/>
              <a:t> GUI</a:t>
            </a:r>
          </a:p>
          <a:p>
            <a:pPr marL="342900" indent="-342900">
              <a:buFont typeface="Arial" charset="0"/>
              <a:buChar char="•"/>
            </a:pPr>
            <a:endParaRPr lang="en-US" altLang="en-US" sz="2000" dirty="0"/>
          </a:p>
          <a:p>
            <a:pPr marL="342900" indent="-342900">
              <a:buFont typeface="Arial" charset="0"/>
              <a:buChar char="•"/>
            </a:pPr>
            <a:endParaRPr lang="en-US" altLang="en-US" sz="2000" dirty="0"/>
          </a:p>
          <a:p>
            <a:pPr marL="342900" indent="-342900">
              <a:buFont typeface="Arial" charset="0"/>
              <a:buChar char="•"/>
            </a:pPr>
            <a:endParaRPr lang="en-US" altLang="en-US" sz="2000" dirty="0"/>
          </a:p>
        </p:txBody>
      </p:sp>
    </p:spTree>
    <p:extLst>
      <p:ext uri="{BB962C8B-B14F-4D97-AF65-F5344CB8AC3E}">
        <p14:creationId xmlns:p14="http://schemas.microsoft.com/office/powerpoint/2010/main" val="196145372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err="1"/>
              <a:t>Config</a:t>
            </a:r>
            <a:r>
              <a:rPr lang="en-US" dirty="0"/>
              <a:t> Environment </a:t>
            </a:r>
            <a:r>
              <a:rPr lang="en-US" dirty="0" err="1"/>
              <a:t>SetUp</a:t>
            </a:r>
            <a:endParaRPr lang="en-US" dirty="0"/>
          </a:p>
        </p:txBody>
      </p:sp>
      <p:sp>
        <p:nvSpPr>
          <p:cNvPr id="43010" name="Content Placeholder 2"/>
          <p:cNvSpPr>
            <a:spLocks noGrp="1"/>
          </p:cNvSpPr>
          <p:nvPr>
            <p:ph idx="1"/>
          </p:nvPr>
        </p:nvSpPr>
        <p:spPr>
          <a:xfrm>
            <a:off x="360363" y="732472"/>
            <a:ext cx="8478837" cy="5820728"/>
          </a:xfrm>
        </p:spPr>
        <p:txBody>
          <a:bodyPr>
            <a:noAutofit/>
          </a:bodyPr>
          <a:lstStyle/>
          <a:p>
            <a:pPr marL="342900" indent="-342900">
              <a:buFont typeface="Arial" charset="0"/>
              <a:buChar char="•"/>
            </a:pPr>
            <a:r>
              <a:rPr lang="en-US" altLang="en-US" sz="2000" dirty="0"/>
              <a:t>Create a folder </a:t>
            </a:r>
            <a:r>
              <a:rPr lang="en-US" altLang="en-US" sz="2000" dirty="0" err="1"/>
              <a:t>config</a:t>
            </a:r>
            <a:r>
              <a:rPr lang="en-US" altLang="en-US" sz="2000" dirty="0"/>
              <a:t>-server-repo under desktop and create 3 properties file within this folder as follows:</a:t>
            </a:r>
          </a:p>
          <a:p>
            <a:endParaRPr lang="en-US" altLang="en-US" sz="2000" dirty="0"/>
          </a:p>
          <a:p>
            <a:pPr marL="342900" indent="-342900">
              <a:buFont typeface="Arial" charset="0"/>
              <a:buChar char="•"/>
            </a:pPr>
            <a:r>
              <a:rPr lang="en-US" altLang="en-US" sz="2000" dirty="0" err="1"/>
              <a:t>config</a:t>
            </a:r>
            <a:r>
              <a:rPr lang="en-US" altLang="en-US" sz="2000" dirty="0"/>
              <a:t>-server-</a:t>
            </a:r>
            <a:r>
              <a:rPr lang="en-US" altLang="en-US" sz="2000" dirty="0" err="1"/>
              <a:t>client.properties</a:t>
            </a:r>
            <a:r>
              <a:rPr lang="en-US" altLang="en-US" sz="2000" dirty="0"/>
              <a:t> =&gt; add following in this file</a:t>
            </a:r>
            <a:br>
              <a:rPr lang="en-US" altLang="en-US" sz="2000" dirty="0"/>
            </a:br>
            <a:r>
              <a:rPr lang="en-US" altLang="en-US" sz="2000" dirty="0" err="1"/>
              <a:t>msg</a:t>
            </a:r>
            <a:r>
              <a:rPr lang="en-US" altLang="en-US" sz="2000" dirty="0"/>
              <a:t>=hello from default</a:t>
            </a:r>
            <a:endParaRPr lang="en-US" sz="2000" dirty="0"/>
          </a:p>
          <a:p>
            <a:pPr marL="342900" indent="-342900">
              <a:buFont typeface="Arial" charset="0"/>
              <a:buChar char="•"/>
            </a:pPr>
            <a:endParaRPr lang="en-US" altLang="en-US" sz="2000" dirty="0"/>
          </a:p>
          <a:p>
            <a:pPr marL="342900" indent="-342900">
              <a:buFont typeface="Arial" charset="0"/>
              <a:buChar char="•"/>
            </a:pPr>
            <a:r>
              <a:rPr lang="en-US" altLang="en-US" sz="2000" dirty="0" err="1"/>
              <a:t>config</a:t>
            </a:r>
            <a:r>
              <a:rPr lang="en-US" altLang="en-US" sz="2000" dirty="0"/>
              <a:t>-server-client-</a:t>
            </a:r>
            <a:r>
              <a:rPr lang="en-US" altLang="en-US" sz="2000" dirty="0" err="1"/>
              <a:t>production.properties</a:t>
            </a:r>
            <a:r>
              <a:rPr lang="en-US" altLang="en-US" sz="2000" dirty="0"/>
              <a:t> =&gt; add following in this file</a:t>
            </a:r>
            <a:br>
              <a:rPr lang="en-US" altLang="en-US" sz="2000" dirty="0"/>
            </a:br>
            <a:r>
              <a:rPr lang="en-US" altLang="en-US" sz="2000" dirty="0" err="1"/>
              <a:t>msg</a:t>
            </a:r>
            <a:r>
              <a:rPr lang="en-US" altLang="en-US" sz="2000" dirty="0"/>
              <a:t>=hello from production</a:t>
            </a:r>
            <a:endParaRPr lang="en-US" sz="2000" dirty="0"/>
          </a:p>
          <a:p>
            <a:pPr marL="342900" indent="-342900">
              <a:buFont typeface="Arial" charset="0"/>
              <a:buChar char="•"/>
            </a:pPr>
            <a:endParaRPr lang="en-US" altLang="en-US" sz="2000" dirty="0"/>
          </a:p>
          <a:p>
            <a:pPr marL="342900" indent="-342900">
              <a:buFont typeface="Arial" charset="0"/>
              <a:buChar char="•"/>
            </a:pPr>
            <a:r>
              <a:rPr lang="en-US" altLang="en-US" sz="2000" dirty="0" err="1"/>
              <a:t>config</a:t>
            </a:r>
            <a:r>
              <a:rPr lang="en-US" altLang="en-US" sz="2000" dirty="0"/>
              <a:t>-server-client-</a:t>
            </a:r>
            <a:r>
              <a:rPr lang="en-US" altLang="en-US" sz="2000" dirty="0" err="1"/>
              <a:t>development.properties</a:t>
            </a:r>
            <a:r>
              <a:rPr lang="en-US" altLang="en-US" sz="2000" dirty="0"/>
              <a:t> =&gt; add following in this file</a:t>
            </a:r>
            <a:br>
              <a:rPr lang="en-US" altLang="en-US" sz="2000" dirty="0"/>
            </a:br>
            <a:r>
              <a:rPr lang="en-US" altLang="en-US" sz="2000" dirty="0" err="1"/>
              <a:t>msg</a:t>
            </a:r>
            <a:r>
              <a:rPr lang="en-US" altLang="en-US" sz="2000" dirty="0"/>
              <a:t>=hello from development</a:t>
            </a:r>
            <a:endParaRPr lang="en-US" sz="2000" dirty="0"/>
          </a:p>
          <a:p>
            <a:pPr marL="342900" indent="-342900">
              <a:buFont typeface="Arial" charset="0"/>
              <a:buChar char="•"/>
            </a:pPr>
            <a:endParaRPr lang="en-US" altLang="en-US" sz="2000" dirty="0"/>
          </a:p>
          <a:p>
            <a:pPr marL="342900" indent="-342900">
              <a:buFont typeface="Arial" charset="0"/>
              <a:buChar char="•"/>
            </a:pPr>
            <a:endParaRPr lang="en-US" altLang="en-US" sz="2000" dirty="0"/>
          </a:p>
        </p:txBody>
      </p:sp>
      <p:sp>
        <p:nvSpPr>
          <p:cNvPr id="3" name="Rectangle 2">
            <a:extLst>
              <a:ext uri="{FF2B5EF4-FFF2-40B4-BE49-F238E27FC236}">
                <a16:creationId xmlns:a16="http://schemas.microsoft.com/office/drawing/2014/main" id="{366BBCCE-D81E-7945-95D0-2962C82EC192}"/>
              </a:ext>
            </a:extLst>
          </p:cNvPr>
          <p:cNvSpPr/>
          <p:nvPr/>
        </p:nvSpPr>
        <p:spPr>
          <a:xfrm>
            <a:off x="2133600" y="4876800"/>
            <a:ext cx="4572000" cy="923330"/>
          </a:xfrm>
          <a:prstGeom prst="rect">
            <a:avLst/>
          </a:prstGeom>
        </p:spPr>
        <p:txBody>
          <a:bodyPr>
            <a:spAutoFit/>
          </a:bodyPr>
          <a:lstStyle/>
          <a:p>
            <a:r>
              <a:rPr lang="en-US" dirty="0"/>
              <a:t>https://</a:t>
            </a:r>
            <a:r>
              <a:rPr lang="en-US" dirty="0" err="1"/>
              <a:t>docs.spring.io</a:t>
            </a:r>
            <a:r>
              <a:rPr lang="en-US" dirty="0"/>
              <a:t>/spring-cloud/docs/current/reference/</a:t>
            </a:r>
            <a:r>
              <a:rPr lang="en-US" dirty="0" err="1"/>
              <a:t>htmlsingle</a:t>
            </a:r>
            <a:r>
              <a:rPr lang="en-US" dirty="0"/>
              <a:t>/</a:t>
            </a:r>
            <a:r>
              <a:rPr lang="en-US" dirty="0" err="1"/>
              <a:t>index.html#config-data-import</a:t>
            </a:r>
            <a:endParaRPr lang="en-US" dirty="0"/>
          </a:p>
        </p:txBody>
      </p:sp>
    </p:spTree>
    <p:extLst>
      <p:ext uri="{BB962C8B-B14F-4D97-AF65-F5344CB8AC3E}">
        <p14:creationId xmlns:p14="http://schemas.microsoft.com/office/powerpoint/2010/main" val="152121157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err="1"/>
              <a:t>Git</a:t>
            </a:r>
            <a:r>
              <a:rPr lang="en-US" dirty="0"/>
              <a:t> Commands</a:t>
            </a:r>
          </a:p>
        </p:txBody>
      </p:sp>
      <p:sp>
        <p:nvSpPr>
          <p:cNvPr id="43010" name="Content Placeholder 2"/>
          <p:cNvSpPr>
            <a:spLocks noGrp="1"/>
          </p:cNvSpPr>
          <p:nvPr>
            <p:ph idx="1"/>
          </p:nvPr>
        </p:nvSpPr>
        <p:spPr>
          <a:xfrm>
            <a:off x="360363" y="732472"/>
            <a:ext cx="8478837" cy="5820728"/>
          </a:xfrm>
        </p:spPr>
        <p:txBody>
          <a:bodyPr>
            <a:noAutofit/>
          </a:bodyPr>
          <a:lstStyle/>
          <a:p>
            <a:pPr marL="342900" indent="-342900">
              <a:buFont typeface="Arial" charset="0"/>
              <a:buChar char="•"/>
            </a:pPr>
            <a:r>
              <a:rPr lang="en-US" altLang="en-US" sz="2000" dirty="0"/>
              <a:t>Open command prompt/ terminal and change the path till the </a:t>
            </a:r>
            <a:r>
              <a:rPr lang="en-US" altLang="en-US" sz="2000" dirty="0" err="1"/>
              <a:t>config</a:t>
            </a:r>
            <a:r>
              <a:rPr lang="en-US" altLang="en-US" sz="2000" dirty="0"/>
              <a:t>-server-repo folder that we created with 3 properties file</a:t>
            </a:r>
          </a:p>
          <a:p>
            <a:pPr marL="342900" indent="-342900">
              <a:buFont typeface="Arial" charset="0"/>
              <a:buChar char="•"/>
            </a:pPr>
            <a:r>
              <a:rPr lang="en-US" altLang="en-US" sz="2000" dirty="0"/>
              <a:t>To create a local </a:t>
            </a:r>
            <a:r>
              <a:rPr lang="en-US" altLang="en-US" sz="2000" dirty="0" err="1"/>
              <a:t>git</a:t>
            </a:r>
            <a:r>
              <a:rPr lang="en-US" altLang="en-US" sz="2000" dirty="0"/>
              <a:t> repository </a:t>
            </a:r>
            <a:r>
              <a:rPr lang="en-US" altLang="en-US" sz="2000" dirty="0" err="1"/>
              <a:t>excecute</a:t>
            </a:r>
            <a:r>
              <a:rPr lang="en-US" altLang="en-US" sz="2000" dirty="0"/>
              <a:t> the following commands from the command prompt:</a:t>
            </a:r>
            <a:br>
              <a:rPr lang="en-US" altLang="en-US" sz="2000" dirty="0"/>
            </a:br>
            <a:r>
              <a:rPr lang="en-US" altLang="en-US" sz="2000" dirty="0" err="1"/>
              <a:t>git</a:t>
            </a:r>
            <a:r>
              <a:rPr lang="en-US" altLang="en-US" sz="2000" dirty="0"/>
              <a:t> </a:t>
            </a:r>
            <a:r>
              <a:rPr lang="en-US" altLang="en-US" sz="2000" dirty="0" err="1"/>
              <a:t>init</a:t>
            </a:r>
            <a:br>
              <a:rPr lang="en-US" altLang="en-US" sz="2000" dirty="0"/>
            </a:br>
            <a:r>
              <a:rPr lang="en-US" altLang="en-US" sz="2000" dirty="0" err="1"/>
              <a:t>git</a:t>
            </a:r>
            <a:r>
              <a:rPr lang="en-US" altLang="en-US" sz="2000" dirty="0"/>
              <a:t> add .</a:t>
            </a:r>
            <a:br>
              <a:rPr lang="en-US" altLang="en-US" sz="2000" dirty="0"/>
            </a:br>
            <a:r>
              <a:rPr lang="en-US" altLang="en-US" sz="2000" dirty="0" err="1"/>
              <a:t>git</a:t>
            </a:r>
            <a:r>
              <a:rPr lang="en-US" altLang="en-US" sz="2000" dirty="0"/>
              <a:t> commit </a:t>
            </a:r>
            <a:r>
              <a:rPr lang="mr-IN" altLang="en-US" sz="2000" dirty="0"/>
              <a:t>–</a:t>
            </a:r>
            <a:r>
              <a:rPr lang="en-US" altLang="en-US" sz="2000" dirty="0"/>
              <a:t>m “Initial change”</a:t>
            </a:r>
          </a:p>
          <a:p>
            <a:pPr marL="342900" indent="-342900">
              <a:buFont typeface="Arial" charset="0"/>
              <a:buChar char="•"/>
            </a:pPr>
            <a:r>
              <a:rPr lang="en-US" altLang="en-US" sz="2000" dirty="0"/>
              <a:t>The local </a:t>
            </a:r>
            <a:r>
              <a:rPr lang="en-US" altLang="en-US" sz="2000" dirty="0" err="1"/>
              <a:t>git</a:t>
            </a:r>
            <a:r>
              <a:rPr lang="en-US" altLang="en-US" sz="2000" dirty="0"/>
              <a:t> repo is created</a:t>
            </a:r>
          </a:p>
          <a:p>
            <a:pPr marL="342900" indent="-342900">
              <a:buFont typeface="Arial" charset="0"/>
              <a:buChar char="•"/>
            </a:pPr>
            <a:endParaRPr lang="en-US" altLang="en-US" sz="2000" dirty="0"/>
          </a:p>
          <a:p>
            <a:pPr marL="342900" indent="-342900">
              <a:buFont typeface="Arial" charset="0"/>
              <a:buChar char="•"/>
            </a:pPr>
            <a:endParaRPr lang="en-US" sz="2000" dirty="0"/>
          </a:p>
          <a:p>
            <a:pPr marL="342900" indent="-342900">
              <a:buFont typeface="Arial" charset="0"/>
              <a:buChar char="•"/>
            </a:pPr>
            <a:endParaRPr lang="en-US" altLang="en-US" sz="2000" dirty="0"/>
          </a:p>
          <a:p>
            <a:pPr marL="342900" indent="-342900">
              <a:buFont typeface="Arial" charset="0"/>
              <a:buChar char="•"/>
            </a:pPr>
            <a:endParaRPr lang="en-US" altLang="en-US" sz="2000" dirty="0"/>
          </a:p>
        </p:txBody>
      </p:sp>
    </p:spTree>
    <p:extLst>
      <p:ext uri="{BB962C8B-B14F-4D97-AF65-F5344CB8AC3E}">
        <p14:creationId xmlns:p14="http://schemas.microsoft.com/office/powerpoint/2010/main" val="72804251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err="1"/>
              <a:t>Config</a:t>
            </a:r>
            <a:r>
              <a:rPr lang="en-US" dirty="0"/>
              <a:t> Server Application</a:t>
            </a:r>
          </a:p>
        </p:txBody>
      </p:sp>
      <p:sp>
        <p:nvSpPr>
          <p:cNvPr id="43010" name="Content Placeholder 2"/>
          <p:cNvSpPr>
            <a:spLocks noGrp="1"/>
          </p:cNvSpPr>
          <p:nvPr>
            <p:ph idx="1"/>
          </p:nvPr>
        </p:nvSpPr>
        <p:spPr>
          <a:xfrm>
            <a:off x="360363" y="732472"/>
            <a:ext cx="8478837" cy="5820728"/>
          </a:xfrm>
        </p:spPr>
        <p:txBody>
          <a:bodyPr>
            <a:noAutofit/>
          </a:bodyPr>
          <a:lstStyle/>
          <a:p>
            <a:pPr marL="342900" indent="-342900">
              <a:buFont typeface="Arial" charset="0"/>
              <a:buChar char="•"/>
            </a:pPr>
            <a:r>
              <a:rPr lang="en-US" altLang="en-US" sz="2000" dirty="0"/>
              <a:t>Create a Spring starter project </a:t>
            </a:r>
            <a:r>
              <a:rPr lang="en-US" altLang="en-US" sz="2000" dirty="0" err="1"/>
              <a:t>ConfigServerDemo</a:t>
            </a:r>
            <a:r>
              <a:rPr lang="en-US" altLang="en-US" sz="2000" dirty="0"/>
              <a:t> adding </a:t>
            </a:r>
            <a:r>
              <a:rPr lang="en-US" altLang="en-US" sz="2000" dirty="0" err="1"/>
              <a:t>config</a:t>
            </a:r>
            <a:r>
              <a:rPr lang="en-US" altLang="en-US" sz="2000" dirty="0"/>
              <a:t>-server as a dependency</a:t>
            </a:r>
          </a:p>
          <a:p>
            <a:pPr marL="342900" indent="-342900">
              <a:buFont typeface="Arial" charset="0"/>
              <a:buChar char="•"/>
            </a:pPr>
            <a:r>
              <a:rPr lang="en-US" altLang="en-US" sz="2000" dirty="0"/>
              <a:t>Add @</a:t>
            </a:r>
            <a:r>
              <a:rPr lang="en-US" altLang="en-US" sz="2000" dirty="0" err="1"/>
              <a:t>EnableConfigServer</a:t>
            </a:r>
            <a:r>
              <a:rPr lang="en-US" altLang="en-US" sz="2000" dirty="0"/>
              <a:t> on class with main() method</a:t>
            </a:r>
          </a:p>
          <a:p>
            <a:pPr marL="342900" indent="-342900">
              <a:buFont typeface="Arial" charset="0"/>
              <a:buChar char="•"/>
            </a:pPr>
            <a:r>
              <a:rPr lang="en-US" altLang="en-US" sz="2000" dirty="0"/>
              <a:t>Add the following in </a:t>
            </a:r>
            <a:r>
              <a:rPr lang="en-US" altLang="en-US" sz="2000" dirty="0" err="1"/>
              <a:t>application.properties</a:t>
            </a:r>
            <a:r>
              <a:rPr lang="en-US" altLang="en-US" sz="2000" dirty="0"/>
              <a:t> of </a:t>
            </a:r>
            <a:r>
              <a:rPr lang="en-US" altLang="en-US" sz="2000" dirty="0" err="1"/>
              <a:t>ConfigServerDemo</a:t>
            </a:r>
            <a:endParaRPr lang="en-US" altLang="en-US" sz="2000" dirty="0"/>
          </a:p>
          <a:p>
            <a:pPr marL="342900" indent="-342900">
              <a:buFont typeface="Arial" charset="0"/>
              <a:buChar char="•"/>
            </a:pPr>
            <a:r>
              <a:rPr lang="en-US" sz="2000" dirty="0" err="1"/>
              <a:t>spring.cloud.config.server.git.uri</a:t>
            </a:r>
            <a:r>
              <a:rPr lang="en-US" sz="2000" dirty="0"/>
              <a:t>=</a:t>
            </a:r>
            <a:br>
              <a:rPr lang="en-US" sz="2000" dirty="0"/>
            </a:br>
            <a:r>
              <a:rPr lang="en-US" sz="2000" dirty="0"/>
              <a:t>WINDOW USERS =&gt; ${USERPROFILE}\\Desktop\\config-server-repo </a:t>
            </a:r>
          </a:p>
          <a:p>
            <a:r>
              <a:rPr lang="en-US" sz="2000" dirty="0"/>
              <a:t>	D:\\MS\\cloud-config-repo</a:t>
            </a:r>
          </a:p>
          <a:p>
            <a:pPr marL="342900" indent="-342900">
              <a:buFont typeface="Arial" charset="0"/>
              <a:buChar char="•"/>
            </a:pPr>
            <a:r>
              <a:rPr lang="en-US" sz="2000" dirty="0"/>
              <a:t>#Disable security of the Management endpoint </a:t>
            </a:r>
            <a:r>
              <a:rPr lang="en-US" sz="2000" dirty="0" err="1"/>
              <a:t>management.security.enabled</a:t>
            </a:r>
            <a:r>
              <a:rPr lang="en-US" sz="2000" dirty="0"/>
              <a:t>=</a:t>
            </a:r>
            <a:r>
              <a:rPr lang="en-US" sz="2000" b="1" dirty="0"/>
              <a:t>false </a:t>
            </a:r>
            <a:endParaRPr lang="en-US" sz="2000" dirty="0"/>
          </a:p>
          <a:p>
            <a:endParaRPr lang="en-US" altLang="en-US" sz="2000" dirty="0"/>
          </a:p>
          <a:p>
            <a:pPr marL="342900" indent="-342900">
              <a:buFont typeface="Arial" charset="0"/>
              <a:buChar char="•"/>
            </a:pPr>
            <a:endParaRPr lang="en-US" altLang="en-US" sz="2000" dirty="0"/>
          </a:p>
        </p:txBody>
      </p:sp>
    </p:spTree>
    <p:extLst>
      <p:ext uri="{BB962C8B-B14F-4D97-AF65-F5344CB8AC3E}">
        <p14:creationId xmlns:p14="http://schemas.microsoft.com/office/powerpoint/2010/main" val="7859581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Resilience4J</a:t>
            </a:r>
          </a:p>
        </p:txBody>
      </p:sp>
      <p:sp>
        <p:nvSpPr>
          <p:cNvPr id="3" name="Rectangle 2"/>
          <p:cNvSpPr/>
          <p:nvPr/>
        </p:nvSpPr>
        <p:spPr>
          <a:xfrm>
            <a:off x="276720" y="1066800"/>
            <a:ext cx="8638680" cy="5181600"/>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t" anchorCtr="0"/>
          <a:lstStyle/>
          <a:p>
            <a:pPr marL="285750" indent="-285750">
              <a:buFont typeface="Arial" charset="0"/>
              <a:buChar char="•"/>
            </a:pPr>
            <a:r>
              <a:rPr lang="en-US" sz="2200" dirty="0"/>
              <a:t>A lightweight, easy-to-use fault tolerance library inspired by</a:t>
            </a:r>
            <a:br>
              <a:rPr lang="en-US" sz="2200" dirty="0"/>
            </a:br>
            <a:r>
              <a:rPr lang="en-US" sz="2200" dirty="0"/>
              <a:t>Netflix </a:t>
            </a:r>
            <a:r>
              <a:rPr lang="en-US" sz="2200" dirty="0" err="1"/>
              <a:t>Hystrix</a:t>
            </a:r>
            <a:r>
              <a:rPr lang="en-US" sz="2200" dirty="0"/>
              <a:t>, but designed for Java 8 and functional programming. </a:t>
            </a:r>
          </a:p>
          <a:p>
            <a:pPr marL="285750" indent="-285750">
              <a:buFont typeface="Arial" charset="0"/>
              <a:buChar char="•"/>
            </a:pPr>
            <a:r>
              <a:rPr lang="en-US" sz="2200" dirty="0"/>
              <a:t>Lightweight, because the library only uses </a:t>
            </a:r>
            <a:r>
              <a:rPr lang="en-US" sz="2200" dirty="0" err="1"/>
              <a:t>Vavr</a:t>
            </a:r>
            <a:r>
              <a:rPr lang="en-US" sz="2200" dirty="0"/>
              <a:t>, which does not have any other external library dependencies. </a:t>
            </a:r>
          </a:p>
          <a:p>
            <a:pPr marL="285750" indent="-285750">
              <a:buFont typeface="Arial" charset="0"/>
              <a:buChar char="•"/>
            </a:pPr>
            <a:r>
              <a:rPr lang="en-US" sz="2200" dirty="0"/>
              <a:t>Netflix </a:t>
            </a:r>
            <a:r>
              <a:rPr lang="en-US" sz="2200" dirty="0" err="1"/>
              <a:t>Hystrix</a:t>
            </a:r>
            <a:r>
              <a:rPr lang="en-US" sz="2200" dirty="0"/>
              <a:t>, in contrast, has a compile dependency to </a:t>
            </a:r>
            <a:r>
              <a:rPr lang="en-US" sz="2200" dirty="0" err="1"/>
              <a:t>Archaius</a:t>
            </a:r>
            <a:r>
              <a:rPr lang="en-US" sz="2200" dirty="0"/>
              <a:t> which has many more external library dependencies such as Guava and Apache Commons Configuration</a:t>
            </a:r>
          </a:p>
          <a:p>
            <a:pPr marL="285750" indent="-285750">
              <a:buFont typeface="Arial" charset="0"/>
              <a:buChar char="•"/>
            </a:pPr>
            <a:r>
              <a:rPr lang="en-US" sz="2200" dirty="0"/>
              <a:t>Provides higher-order functions (decorators) to enhance any functional interface, lambda expression or method reference with a Circuit Breaker, Rate Limiter, Retry or Bulkhead. </a:t>
            </a:r>
          </a:p>
          <a:p>
            <a:pPr marL="285750" indent="-285750">
              <a:buFont typeface="Arial" charset="0"/>
              <a:buChar char="•"/>
            </a:pPr>
            <a:r>
              <a:rPr lang="en-US" sz="2200" dirty="0"/>
              <a:t>You can stack more than one decorator on any functional interface, lambda expression or method reference. The advantage is that you have the choice to select the decorators you need and nothing else.</a:t>
            </a:r>
          </a:p>
        </p:txBody>
      </p:sp>
    </p:spTree>
    <p:extLst>
      <p:ext uri="{BB962C8B-B14F-4D97-AF65-F5344CB8AC3E}">
        <p14:creationId xmlns:p14="http://schemas.microsoft.com/office/powerpoint/2010/main" val="72858124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Verify Server side Configuration</a:t>
            </a:r>
          </a:p>
        </p:txBody>
      </p:sp>
      <p:sp>
        <p:nvSpPr>
          <p:cNvPr id="43010" name="Content Placeholder 2"/>
          <p:cNvSpPr>
            <a:spLocks noGrp="1"/>
          </p:cNvSpPr>
          <p:nvPr>
            <p:ph idx="1"/>
          </p:nvPr>
        </p:nvSpPr>
        <p:spPr>
          <a:xfrm>
            <a:off x="360363" y="732471"/>
            <a:ext cx="8643937" cy="6125529"/>
          </a:xfrm>
        </p:spPr>
        <p:txBody>
          <a:bodyPr>
            <a:normAutofit/>
          </a:bodyPr>
          <a:lstStyle/>
          <a:p>
            <a:pPr marL="342900" indent="-342900">
              <a:buFont typeface="Arial" charset="0"/>
              <a:buChar char="•"/>
            </a:pPr>
            <a:r>
              <a:rPr lang="en-US" altLang="en-US" sz="2200" dirty="0"/>
              <a:t>Run the application</a:t>
            </a:r>
          </a:p>
          <a:p>
            <a:pPr marL="342900" indent="-342900">
              <a:buFont typeface="Arial" charset="0"/>
              <a:buChar char="•"/>
            </a:pPr>
            <a:r>
              <a:rPr lang="en-US" altLang="en-US" sz="2200" dirty="0"/>
              <a:t>Open browser and test the following </a:t>
            </a:r>
            <a:r>
              <a:rPr lang="en-US" altLang="en-US" sz="2200" dirty="0" err="1"/>
              <a:t>urls</a:t>
            </a:r>
            <a:r>
              <a:rPr lang="en-US" altLang="en-US" sz="2200" dirty="0"/>
              <a:t>:</a:t>
            </a:r>
            <a:br>
              <a:rPr lang="en-US" altLang="en-US" sz="2200" dirty="0"/>
            </a:br>
            <a:r>
              <a:rPr lang="en-US" sz="2400" dirty="0"/>
              <a:t>http://localhost:8888/</a:t>
            </a:r>
            <a:r>
              <a:rPr lang="en-US" sz="2400" dirty="0" err="1"/>
              <a:t>config</a:t>
            </a:r>
            <a:r>
              <a:rPr lang="en-US" sz="2400" dirty="0"/>
              <a:t>-server-client/development</a:t>
            </a:r>
            <a:br>
              <a:rPr lang="en-US" sz="2400" dirty="0"/>
            </a:br>
            <a:r>
              <a:rPr lang="en-US" sz="2400" dirty="0">
                <a:hlinkClick r:id="rId3"/>
              </a:rPr>
              <a:t>http://localhost:8888/config-server-client/production</a:t>
            </a:r>
            <a:br>
              <a:rPr lang="en-US" sz="2400" dirty="0"/>
            </a:br>
            <a:r>
              <a:rPr lang="en-US" sz="2400" dirty="0"/>
              <a:t> http://localhost:8888/</a:t>
            </a:r>
            <a:r>
              <a:rPr lang="en-US" sz="2400" dirty="0" err="1"/>
              <a:t>config</a:t>
            </a:r>
            <a:r>
              <a:rPr lang="en-US" sz="2400" dirty="0"/>
              <a:t>-server-client/default</a:t>
            </a:r>
          </a:p>
          <a:p>
            <a:pPr marL="342900" indent="-342900">
              <a:buFont typeface="Arial" charset="0"/>
              <a:buChar char="•"/>
            </a:pPr>
            <a:r>
              <a:rPr lang="en-US" sz="2400" dirty="0"/>
              <a:t>Check if any runtime change in the property file is reflected by the server without restart</a:t>
            </a:r>
          </a:p>
          <a:p>
            <a:pPr marL="342900" indent="-342900">
              <a:buFont typeface="Arial" charset="0"/>
              <a:buChar char="•"/>
            </a:pPr>
            <a:r>
              <a:rPr lang="en-US" altLang="en-US" sz="2200" dirty="0"/>
              <a:t>To do the </a:t>
            </a:r>
            <a:r>
              <a:rPr lang="en-US" altLang="en-US" sz="2200" dirty="0" err="1"/>
              <a:t>git</a:t>
            </a:r>
            <a:r>
              <a:rPr lang="en-US" altLang="en-US" sz="2200" dirty="0"/>
              <a:t> check in, after doing the change and save the file by any text editor, run the command from </a:t>
            </a:r>
            <a:r>
              <a:rPr lang="en-US" altLang="en-US" sz="2200" dirty="0" err="1"/>
              <a:t>config</a:t>
            </a:r>
            <a:r>
              <a:rPr lang="en-US" altLang="en-US" sz="2200" dirty="0"/>
              <a:t>-server-repo directory in the desktop.</a:t>
            </a:r>
            <a:br>
              <a:rPr lang="en-US" altLang="en-US" sz="2200" dirty="0"/>
            </a:br>
            <a:r>
              <a:rPr lang="en-US" altLang="en-US" sz="2200" dirty="0" err="1"/>
              <a:t>git</a:t>
            </a:r>
            <a:r>
              <a:rPr lang="en-US" altLang="en-US" sz="2200" dirty="0"/>
              <a:t> add . </a:t>
            </a:r>
            <a:br>
              <a:rPr lang="en-US" altLang="en-US" sz="2200" dirty="0"/>
            </a:br>
            <a:r>
              <a:rPr lang="en-US" altLang="en-US" sz="2200" dirty="0" err="1"/>
              <a:t>git</a:t>
            </a:r>
            <a:r>
              <a:rPr lang="en-US" altLang="en-US" sz="2200" dirty="0"/>
              <a:t> commit -m "test" </a:t>
            </a:r>
          </a:p>
        </p:txBody>
      </p:sp>
      <p:sp>
        <p:nvSpPr>
          <p:cNvPr id="3" name="Rectangle 2"/>
          <p:cNvSpPr/>
          <p:nvPr/>
        </p:nvSpPr>
        <p:spPr>
          <a:xfrm>
            <a:off x="1676400" y="5791200"/>
            <a:ext cx="4572000" cy="646331"/>
          </a:xfrm>
          <a:prstGeom prst="rect">
            <a:avLst/>
          </a:prstGeom>
        </p:spPr>
        <p:txBody>
          <a:bodyPr>
            <a:spAutoFit/>
          </a:bodyPr>
          <a:lstStyle/>
          <a:p>
            <a:r>
              <a:rPr lang="en-US" dirty="0">
                <a:hlinkClick r:id="rId4"/>
              </a:rPr>
              <a:t>https://blog.marcosbarbero.com/integrating-vault-spring-cloud-config/</a:t>
            </a:r>
            <a:endParaRPr lang="en-US" dirty="0"/>
          </a:p>
        </p:txBody>
      </p:sp>
    </p:spTree>
    <p:extLst>
      <p:ext uri="{BB962C8B-B14F-4D97-AF65-F5344CB8AC3E}">
        <p14:creationId xmlns:p14="http://schemas.microsoft.com/office/powerpoint/2010/main" val="52629347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b="0" dirty="0" err="1"/>
              <a:t>Config</a:t>
            </a:r>
            <a:r>
              <a:rPr lang="en-US" b="0" dirty="0"/>
              <a:t> Server Client</a:t>
            </a:r>
          </a:p>
        </p:txBody>
      </p:sp>
      <p:sp>
        <p:nvSpPr>
          <p:cNvPr id="43010" name="Content Placeholder 2"/>
          <p:cNvSpPr>
            <a:spLocks noGrp="1"/>
          </p:cNvSpPr>
          <p:nvPr>
            <p:ph idx="1"/>
          </p:nvPr>
        </p:nvSpPr>
        <p:spPr>
          <a:xfrm>
            <a:off x="360363" y="732471"/>
            <a:ext cx="8643937" cy="943929"/>
          </a:xfrm>
        </p:spPr>
        <p:txBody>
          <a:bodyPr>
            <a:normAutofit fontScale="92500" lnSpcReduction="20000"/>
          </a:bodyPr>
          <a:lstStyle/>
          <a:p>
            <a:pPr marL="342900" indent="-342900">
              <a:buFont typeface="Arial" charset="0"/>
              <a:buChar char="•"/>
            </a:pPr>
            <a:r>
              <a:rPr lang="en-US" altLang="en-US" sz="2200" dirty="0"/>
              <a:t>Create a new project with Actuator, </a:t>
            </a:r>
            <a:r>
              <a:rPr lang="en-US" altLang="en-US" sz="2200" dirty="0" err="1"/>
              <a:t>Config</a:t>
            </a:r>
            <a:r>
              <a:rPr lang="en-US" altLang="en-US" sz="2200" dirty="0"/>
              <a:t> Client, Web and Rest Repositories as dependencies</a:t>
            </a:r>
          </a:p>
          <a:p>
            <a:pPr marL="342900" indent="-342900">
              <a:buFont typeface="Arial" charset="0"/>
              <a:buChar char="•"/>
            </a:pPr>
            <a:r>
              <a:rPr lang="en-US" altLang="en-US" sz="2200" dirty="0"/>
              <a:t>Create a Rest Resource as follows:</a:t>
            </a:r>
          </a:p>
          <a:p>
            <a:pPr marL="342900" indent="-342900">
              <a:buFont typeface="Arial" charset="0"/>
              <a:buChar char="•"/>
            </a:pPr>
            <a:endParaRPr lang="en-US" altLang="en-US" sz="2200" dirty="0"/>
          </a:p>
        </p:txBody>
      </p:sp>
      <p:sp>
        <p:nvSpPr>
          <p:cNvPr id="3" name="Rectangle 2"/>
          <p:cNvSpPr/>
          <p:nvPr/>
        </p:nvSpPr>
        <p:spPr>
          <a:xfrm>
            <a:off x="4594225" y="1097173"/>
            <a:ext cx="3787775" cy="2585323"/>
          </a:xfrm>
          <a:prstGeom prst="rect">
            <a:avLst/>
          </a:prstGeom>
          <a:ln>
            <a:solidFill>
              <a:schemeClr val="accent1"/>
            </a:solidFill>
          </a:ln>
        </p:spPr>
        <p:txBody>
          <a:bodyPr wrap="square">
            <a:spAutoFit/>
          </a:bodyPr>
          <a:lstStyle/>
          <a:p>
            <a:r>
              <a:rPr lang="en-US" dirty="0">
                <a:solidFill>
                  <a:srgbClr val="646464"/>
                </a:solidFill>
                <a:latin typeface="Calibri" charset="0"/>
                <a:ea typeface="Calibri" charset="0"/>
                <a:cs typeface="Calibri" charset="0"/>
              </a:rPr>
              <a:t>@</a:t>
            </a:r>
            <a:r>
              <a:rPr lang="en-US" dirty="0" err="1">
                <a:solidFill>
                  <a:srgbClr val="646464"/>
                </a:solidFill>
                <a:latin typeface="Calibri" charset="0"/>
                <a:ea typeface="Calibri" charset="0"/>
                <a:cs typeface="Calibri" charset="0"/>
              </a:rPr>
              <a:t>RestController</a:t>
            </a:r>
            <a:endParaRPr lang="en-US" dirty="0">
              <a:solidFill>
                <a:srgbClr val="646464"/>
              </a:solidFill>
              <a:latin typeface="Calibri" charset="0"/>
              <a:ea typeface="Calibri" charset="0"/>
              <a:cs typeface="Calibri" charset="0"/>
            </a:endParaRPr>
          </a:p>
          <a:p>
            <a:r>
              <a:rPr lang="en-US" dirty="0">
                <a:solidFill>
                  <a:srgbClr val="7F0055"/>
                </a:solidFill>
                <a:latin typeface="Calibri" charset="0"/>
                <a:ea typeface="Calibri" charset="0"/>
                <a:cs typeface="Calibri" charset="0"/>
              </a:rPr>
              <a:t>class</a:t>
            </a:r>
            <a:r>
              <a:rPr lang="en-US" dirty="0">
                <a:solidFill>
                  <a:srgbClr val="000000"/>
                </a:solidFill>
                <a:latin typeface="Calibri" charset="0"/>
                <a:ea typeface="Calibri" charset="0"/>
                <a:cs typeface="Calibri" charset="0"/>
              </a:rPr>
              <a:t> </a:t>
            </a:r>
            <a:r>
              <a:rPr lang="en-US" dirty="0" err="1">
                <a:solidFill>
                  <a:srgbClr val="000000"/>
                </a:solidFill>
                <a:latin typeface="Calibri" charset="0"/>
                <a:ea typeface="Calibri" charset="0"/>
                <a:cs typeface="Calibri" charset="0"/>
              </a:rPr>
              <a:t>MessageRestController</a:t>
            </a:r>
            <a:r>
              <a:rPr lang="en-US" dirty="0">
                <a:solidFill>
                  <a:srgbClr val="000000"/>
                </a:solidFill>
                <a:latin typeface="Calibri" charset="0"/>
                <a:ea typeface="Calibri" charset="0"/>
                <a:cs typeface="Calibri" charset="0"/>
              </a:rPr>
              <a:t> {</a:t>
            </a:r>
          </a:p>
          <a:p>
            <a:r>
              <a:rPr lang="en-US" dirty="0">
                <a:solidFill>
                  <a:srgbClr val="646464"/>
                </a:solidFill>
                <a:latin typeface="Calibri" charset="0"/>
                <a:ea typeface="Calibri" charset="0"/>
                <a:cs typeface="Calibri" charset="0"/>
              </a:rPr>
              <a:t>@Value</a:t>
            </a:r>
            <a:r>
              <a:rPr lang="en-US" dirty="0">
                <a:solidFill>
                  <a:srgbClr val="000000"/>
                </a:solidFill>
                <a:latin typeface="Calibri" charset="0"/>
                <a:ea typeface="Calibri" charset="0"/>
                <a:cs typeface="Calibri" charset="0"/>
              </a:rPr>
              <a:t>(</a:t>
            </a:r>
            <a:r>
              <a:rPr lang="en-US" dirty="0">
                <a:solidFill>
                  <a:srgbClr val="2A00FF"/>
                </a:solidFill>
                <a:latin typeface="Calibri" charset="0"/>
                <a:ea typeface="Calibri" charset="0"/>
                <a:cs typeface="Calibri" charset="0"/>
              </a:rPr>
              <a:t>"${</a:t>
            </a:r>
            <a:r>
              <a:rPr lang="en-US" dirty="0" err="1">
                <a:solidFill>
                  <a:srgbClr val="2A00FF"/>
                </a:solidFill>
                <a:latin typeface="Calibri" charset="0"/>
                <a:ea typeface="Calibri" charset="0"/>
                <a:cs typeface="Calibri" charset="0"/>
              </a:rPr>
              <a:t>msg</a:t>
            </a:r>
            <a:r>
              <a:rPr lang="en-US" dirty="0">
                <a:solidFill>
                  <a:srgbClr val="2A00FF"/>
                </a:solidFill>
                <a:latin typeface="Calibri" charset="0"/>
                <a:ea typeface="Calibri" charset="0"/>
                <a:cs typeface="Calibri" charset="0"/>
              </a:rPr>
              <a:t>: - </a:t>
            </a:r>
            <a:r>
              <a:rPr lang="en-US" dirty="0" err="1">
                <a:solidFill>
                  <a:srgbClr val="2A00FF"/>
                </a:solidFill>
                <a:latin typeface="Calibri" charset="0"/>
                <a:ea typeface="Calibri" charset="0"/>
                <a:cs typeface="Calibri" charset="0"/>
              </a:rPr>
              <a:t>Config</a:t>
            </a:r>
            <a:r>
              <a:rPr lang="en-US" dirty="0">
                <a:solidFill>
                  <a:srgbClr val="2A00FF"/>
                </a:solidFill>
                <a:latin typeface="Calibri" charset="0"/>
                <a:ea typeface="Calibri" charset="0"/>
                <a:cs typeface="Calibri" charset="0"/>
              </a:rPr>
              <a:t> Server is not </a:t>
            </a:r>
            <a:r>
              <a:rPr lang="en-US" dirty="0" err="1">
                <a:solidFill>
                  <a:srgbClr val="2A00FF"/>
                </a:solidFill>
                <a:latin typeface="Calibri" charset="0"/>
                <a:ea typeface="Calibri" charset="0"/>
                <a:cs typeface="Calibri" charset="0"/>
              </a:rPr>
              <a:t>working..please</a:t>
            </a:r>
            <a:r>
              <a:rPr lang="en-US" dirty="0">
                <a:solidFill>
                  <a:srgbClr val="2A00FF"/>
                </a:solidFill>
                <a:latin typeface="Calibri" charset="0"/>
                <a:ea typeface="Calibri" charset="0"/>
                <a:cs typeface="Calibri" charset="0"/>
              </a:rPr>
              <a:t> check}"</a:t>
            </a:r>
            <a:r>
              <a:rPr lang="en-US" dirty="0">
                <a:solidFill>
                  <a:srgbClr val="000000"/>
                </a:solidFill>
                <a:latin typeface="Calibri" charset="0"/>
                <a:ea typeface="Calibri" charset="0"/>
                <a:cs typeface="Calibri" charset="0"/>
              </a:rPr>
              <a:t>)</a:t>
            </a:r>
          </a:p>
          <a:p>
            <a:r>
              <a:rPr lang="en-US" dirty="0">
                <a:solidFill>
                  <a:srgbClr val="000000"/>
                </a:solidFill>
                <a:latin typeface="Calibri" charset="0"/>
                <a:ea typeface="Calibri" charset="0"/>
                <a:cs typeface="Calibri" charset="0"/>
              </a:rPr>
              <a:t>    </a:t>
            </a:r>
            <a:r>
              <a:rPr lang="en-US" dirty="0">
                <a:solidFill>
                  <a:srgbClr val="7F0055"/>
                </a:solidFill>
                <a:latin typeface="Calibri" charset="0"/>
                <a:ea typeface="Calibri" charset="0"/>
                <a:cs typeface="Calibri" charset="0"/>
              </a:rPr>
              <a:t>private</a:t>
            </a:r>
            <a:r>
              <a:rPr lang="en-US" dirty="0">
                <a:solidFill>
                  <a:srgbClr val="000000"/>
                </a:solidFill>
                <a:latin typeface="Calibri" charset="0"/>
                <a:ea typeface="Calibri" charset="0"/>
                <a:cs typeface="Calibri" charset="0"/>
              </a:rPr>
              <a:t> String </a:t>
            </a:r>
            <a:r>
              <a:rPr lang="en-US" dirty="0" err="1">
                <a:solidFill>
                  <a:srgbClr val="0000C0"/>
                </a:solidFill>
                <a:latin typeface="Calibri" charset="0"/>
                <a:ea typeface="Calibri" charset="0"/>
                <a:cs typeface="Calibri" charset="0"/>
              </a:rPr>
              <a:t>msg</a:t>
            </a:r>
            <a:r>
              <a:rPr lang="en-US" dirty="0">
                <a:solidFill>
                  <a:srgbClr val="000000"/>
                </a:solidFill>
                <a:latin typeface="Calibri" charset="0"/>
                <a:ea typeface="Calibri" charset="0"/>
                <a:cs typeface="Calibri" charset="0"/>
              </a:rPr>
              <a:t>;</a:t>
            </a:r>
          </a:p>
          <a:p>
            <a:r>
              <a:rPr lang="en-US" dirty="0">
                <a:solidFill>
                  <a:srgbClr val="000000"/>
                </a:solidFill>
                <a:latin typeface="Calibri" charset="0"/>
                <a:ea typeface="Calibri" charset="0"/>
                <a:cs typeface="Calibri" charset="0"/>
              </a:rPr>
              <a:t>    </a:t>
            </a:r>
            <a:r>
              <a:rPr lang="en-US" dirty="0">
                <a:solidFill>
                  <a:srgbClr val="646464"/>
                </a:solidFill>
                <a:latin typeface="Calibri" charset="0"/>
                <a:ea typeface="Calibri" charset="0"/>
                <a:cs typeface="Calibri" charset="0"/>
              </a:rPr>
              <a:t>@</a:t>
            </a:r>
            <a:r>
              <a:rPr lang="en-US" dirty="0" err="1">
                <a:solidFill>
                  <a:srgbClr val="646464"/>
                </a:solidFill>
                <a:latin typeface="Calibri" charset="0"/>
                <a:ea typeface="Calibri" charset="0"/>
                <a:cs typeface="Calibri" charset="0"/>
              </a:rPr>
              <a:t>RequestMapping</a:t>
            </a:r>
            <a:r>
              <a:rPr lang="en-US" dirty="0">
                <a:solidFill>
                  <a:srgbClr val="000000"/>
                </a:solidFill>
                <a:latin typeface="Calibri" charset="0"/>
                <a:ea typeface="Calibri" charset="0"/>
                <a:cs typeface="Calibri" charset="0"/>
              </a:rPr>
              <a:t>(</a:t>
            </a:r>
            <a:r>
              <a:rPr lang="en-US" dirty="0">
                <a:solidFill>
                  <a:srgbClr val="2A00FF"/>
                </a:solidFill>
                <a:latin typeface="Calibri" charset="0"/>
                <a:ea typeface="Calibri" charset="0"/>
                <a:cs typeface="Calibri" charset="0"/>
              </a:rPr>
              <a:t>"/</a:t>
            </a:r>
            <a:r>
              <a:rPr lang="en-US" dirty="0" err="1">
                <a:solidFill>
                  <a:srgbClr val="2A00FF"/>
                </a:solidFill>
                <a:latin typeface="Calibri" charset="0"/>
                <a:ea typeface="Calibri" charset="0"/>
                <a:cs typeface="Calibri" charset="0"/>
              </a:rPr>
              <a:t>msg</a:t>
            </a:r>
            <a:r>
              <a:rPr lang="en-US" dirty="0">
                <a:solidFill>
                  <a:srgbClr val="2A00FF"/>
                </a:solidFill>
                <a:latin typeface="Calibri" charset="0"/>
                <a:ea typeface="Calibri" charset="0"/>
                <a:cs typeface="Calibri" charset="0"/>
              </a:rPr>
              <a:t>"</a:t>
            </a:r>
            <a:r>
              <a:rPr lang="en-US" dirty="0">
                <a:solidFill>
                  <a:srgbClr val="000000"/>
                </a:solidFill>
                <a:latin typeface="Calibri" charset="0"/>
                <a:ea typeface="Calibri" charset="0"/>
                <a:cs typeface="Calibri" charset="0"/>
              </a:rPr>
              <a:t>)</a:t>
            </a:r>
          </a:p>
          <a:p>
            <a:r>
              <a:rPr lang="en-US" dirty="0">
                <a:solidFill>
                  <a:srgbClr val="000000"/>
                </a:solidFill>
                <a:latin typeface="Calibri" charset="0"/>
                <a:ea typeface="Calibri" charset="0"/>
                <a:cs typeface="Calibri" charset="0"/>
              </a:rPr>
              <a:t>    String </a:t>
            </a:r>
            <a:r>
              <a:rPr lang="en-US" dirty="0" err="1">
                <a:solidFill>
                  <a:srgbClr val="000000"/>
                </a:solidFill>
                <a:latin typeface="Calibri" charset="0"/>
                <a:ea typeface="Calibri" charset="0"/>
                <a:cs typeface="Calibri" charset="0"/>
              </a:rPr>
              <a:t>getMsg</a:t>
            </a:r>
            <a:r>
              <a:rPr lang="en-US" dirty="0">
                <a:solidFill>
                  <a:srgbClr val="000000"/>
                </a:solidFill>
                <a:latin typeface="Calibri" charset="0"/>
                <a:ea typeface="Calibri" charset="0"/>
                <a:cs typeface="Calibri" charset="0"/>
              </a:rPr>
              <a:t>() {</a:t>
            </a:r>
          </a:p>
          <a:p>
            <a:r>
              <a:rPr lang="en-US" dirty="0">
                <a:solidFill>
                  <a:srgbClr val="000000"/>
                </a:solidFill>
                <a:latin typeface="Calibri" charset="0"/>
                <a:ea typeface="Calibri" charset="0"/>
                <a:cs typeface="Calibri" charset="0"/>
              </a:rPr>
              <a:t>        </a:t>
            </a:r>
            <a:r>
              <a:rPr lang="en-US" dirty="0">
                <a:solidFill>
                  <a:srgbClr val="7F0055"/>
                </a:solidFill>
                <a:latin typeface="Calibri" charset="0"/>
                <a:ea typeface="Calibri" charset="0"/>
                <a:cs typeface="Calibri" charset="0"/>
              </a:rPr>
              <a:t>return</a:t>
            </a:r>
            <a:r>
              <a:rPr lang="en-US" dirty="0">
                <a:solidFill>
                  <a:srgbClr val="000000"/>
                </a:solidFill>
                <a:latin typeface="Calibri" charset="0"/>
                <a:ea typeface="Calibri" charset="0"/>
                <a:cs typeface="Calibri" charset="0"/>
              </a:rPr>
              <a:t> </a:t>
            </a:r>
            <a:r>
              <a:rPr lang="en-US" dirty="0" err="1">
                <a:solidFill>
                  <a:srgbClr val="7F0055"/>
                </a:solidFill>
                <a:latin typeface="Calibri" charset="0"/>
                <a:ea typeface="Calibri" charset="0"/>
                <a:cs typeface="Calibri" charset="0"/>
              </a:rPr>
              <a:t>this</a:t>
            </a:r>
            <a:r>
              <a:rPr lang="en-US" dirty="0" err="1">
                <a:solidFill>
                  <a:srgbClr val="000000"/>
                </a:solidFill>
                <a:latin typeface="Calibri" charset="0"/>
                <a:ea typeface="Calibri" charset="0"/>
                <a:cs typeface="Calibri" charset="0"/>
              </a:rPr>
              <a:t>.</a:t>
            </a:r>
            <a:r>
              <a:rPr lang="en-US" dirty="0" err="1">
                <a:solidFill>
                  <a:srgbClr val="0000C0"/>
                </a:solidFill>
                <a:latin typeface="Calibri" charset="0"/>
                <a:ea typeface="Calibri" charset="0"/>
                <a:cs typeface="Calibri" charset="0"/>
              </a:rPr>
              <a:t>msg</a:t>
            </a:r>
            <a:r>
              <a:rPr lang="en-US" dirty="0">
                <a:solidFill>
                  <a:srgbClr val="000000"/>
                </a:solidFill>
                <a:latin typeface="Calibri" charset="0"/>
                <a:ea typeface="Calibri" charset="0"/>
                <a:cs typeface="Calibri" charset="0"/>
              </a:rPr>
              <a:t>;</a:t>
            </a:r>
            <a:r>
              <a:rPr lang="mr-IN" dirty="0">
                <a:solidFill>
                  <a:srgbClr val="000000"/>
                </a:solidFill>
                <a:latin typeface="Calibri" charset="0"/>
                <a:ea typeface="Calibri" charset="0"/>
                <a:cs typeface="Calibri" charset="0"/>
              </a:rPr>
              <a:t> }</a:t>
            </a:r>
          </a:p>
          <a:p>
            <a:r>
              <a:rPr lang="mr-IN" dirty="0">
                <a:solidFill>
                  <a:srgbClr val="000000"/>
                </a:solidFill>
                <a:latin typeface="Calibri" charset="0"/>
                <a:ea typeface="Calibri" charset="0"/>
                <a:cs typeface="Calibri" charset="0"/>
              </a:rPr>
              <a:t>}</a:t>
            </a:r>
            <a:endParaRPr lang="en-US" dirty="0">
              <a:latin typeface="Calibri" charset="0"/>
              <a:ea typeface="Calibri" charset="0"/>
              <a:cs typeface="Calibri" charset="0"/>
            </a:endParaRPr>
          </a:p>
        </p:txBody>
      </p:sp>
      <p:sp>
        <p:nvSpPr>
          <p:cNvPr id="5" name="Content Placeholder 2"/>
          <p:cNvSpPr txBox="1">
            <a:spLocks/>
          </p:cNvSpPr>
          <p:nvPr/>
        </p:nvSpPr>
        <p:spPr>
          <a:xfrm>
            <a:off x="322982" y="1737298"/>
            <a:ext cx="4096618" cy="2667000"/>
          </a:xfrm>
          <a:prstGeom prst="rect">
            <a:avLst/>
          </a:prstGeom>
        </p:spPr>
        <p:txBody>
          <a:bodyPr vert="horz" lIns="91440" tIns="45720" rIns="91440" bIns="45720" rtlCol="0">
            <a:normAutofit/>
          </a:bodyPr>
          <a:lstStyle>
            <a:lvl1pPr marL="0" indent="0" algn="l" defTabSz="914400" rtl="0" eaLnBrk="1" latinLnBrk="0" hangingPunct="1">
              <a:spcBef>
                <a:spcPct val="20000"/>
              </a:spcBef>
              <a:buFont typeface="Wingdings" pitchFamily="2" charset="2"/>
              <a:buNone/>
              <a:defRPr sz="1800" kern="1200">
                <a:solidFill>
                  <a:schemeClr val="tx1">
                    <a:lumMod val="75000"/>
                    <a:lumOff val="2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lumMod val="75000"/>
                    <a:lumOff val="25000"/>
                  </a:schemeClr>
                </a:solidFill>
                <a:latin typeface="+mn-lt"/>
                <a:ea typeface="+mn-ea"/>
                <a:cs typeface="+mn-cs"/>
              </a:defRPr>
            </a:lvl2pPr>
            <a:lvl3pPr marL="1143000" indent="-228600" algn="l" defTabSz="914400" rtl="0" eaLnBrk="1" latinLnBrk="0" hangingPunct="1">
              <a:spcBef>
                <a:spcPct val="20000"/>
              </a:spcBef>
              <a:buFont typeface="Courier New" pitchFamily="49" charset="0"/>
              <a:buChar char="o"/>
              <a:defRPr sz="1600" kern="1200">
                <a:solidFill>
                  <a:schemeClr val="tx1">
                    <a:lumMod val="75000"/>
                    <a:lumOff val="2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lumMod val="75000"/>
                    <a:lumOff val="2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75000"/>
                    <a:lumOff val="2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42900" indent="-342900">
              <a:buFont typeface="Arial" charset="0"/>
              <a:buChar char="•"/>
            </a:pPr>
            <a:r>
              <a:rPr lang="en-US" altLang="en-US" sz="2000" dirty="0"/>
              <a:t>To bind with config server add the following in properties file:</a:t>
            </a:r>
            <a:br>
              <a:rPr lang="en-US" altLang="en-US" sz="2000" dirty="0"/>
            </a:br>
            <a:r>
              <a:rPr lang="en-US" altLang="en-US" sz="2000" dirty="0" err="1"/>
              <a:t>spring.application.name</a:t>
            </a:r>
            <a:r>
              <a:rPr lang="en-US" altLang="en-US" sz="2000" dirty="0"/>
              <a:t>=config-server-client</a:t>
            </a:r>
            <a:br>
              <a:rPr lang="en-US" altLang="en-US" sz="2000" dirty="0"/>
            </a:br>
            <a:r>
              <a:rPr lang="en-US" altLang="en-US" sz="2000" dirty="0" err="1"/>
              <a:t>management.endpoints.web.exposure.include</a:t>
            </a:r>
            <a:r>
              <a:rPr lang="en-US" altLang="en-US" sz="2000" dirty="0"/>
              <a:t>=refresh</a:t>
            </a:r>
            <a:br>
              <a:rPr lang="en-US" altLang="en-US" sz="2000" dirty="0"/>
            </a:br>
            <a:endParaRPr lang="en-US" altLang="en-US" sz="2000" dirty="0"/>
          </a:p>
        </p:txBody>
      </p:sp>
      <p:sp>
        <p:nvSpPr>
          <p:cNvPr id="4" name="Rectangle 3"/>
          <p:cNvSpPr/>
          <p:nvPr/>
        </p:nvSpPr>
        <p:spPr>
          <a:xfrm>
            <a:off x="360362" y="3810000"/>
            <a:ext cx="7869237" cy="3477875"/>
          </a:xfrm>
          <a:prstGeom prst="rect">
            <a:avLst/>
          </a:prstGeom>
        </p:spPr>
        <p:txBody>
          <a:bodyPr wrap="square">
            <a:spAutoFit/>
          </a:bodyPr>
          <a:lstStyle/>
          <a:p>
            <a:pPr marL="342900" indent="-342900">
              <a:buFont typeface="Arial" charset="0"/>
              <a:buChar char="•"/>
            </a:pPr>
            <a:r>
              <a:rPr lang="en-US" altLang="en-US" sz="2000" dirty="0"/>
              <a:t>#Active Profile - will relate to development properties file in the server.</a:t>
            </a:r>
            <a:br>
              <a:rPr lang="en-US" altLang="en-US" sz="2000" dirty="0"/>
            </a:br>
            <a:r>
              <a:rPr lang="en-US" altLang="en-US" sz="2000" dirty="0" err="1"/>
              <a:t>spring.profiles.active</a:t>
            </a:r>
            <a:r>
              <a:rPr lang="en-US" altLang="en-US" sz="2000" dirty="0"/>
              <a:t>=development [ SET in </a:t>
            </a:r>
            <a:r>
              <a:rPr lang="en-US" altLang="en-US" sz="2000" dirty="0" err="1"/>
              <a:t>bootstrap.properties</a:t>
            </a:r>
            <a:r>
              <a:rPr lang="en-US" altLang="en-US" sz="2000" dirty="0"/>
              <a:t> file, not required for spring boot 2. ]</a:t>
            </a:r>
          </a:p>
          <a:p>
            <a:pPr marL="342900" indent="-342900">
              <a:buFont typeface="Arial" charset="0"/>
              <a:buChar char="•"/>
            </a:pPr>
            <a:r>
              <a:rPr lang="en-US" altLang="en-US" sz="2000" dirty="0"/>
              <a:t># this is the default</a:t>
            </a:r>
          </a:p>
          <a:p>
            <a:pPr marL="342900" indent="-342900">
              <a:buFont typeface="Arial" charset="0"/>
              <a:buChar char="•"/>
            </a:pPr>
            <a:r>
              <a:rPr lang="en-US" altLang="en-US" sz="2000" dirty="0" err="1"/>
              <a:t>spring.cloud.config.uri</a:t>
            </a:r>
            <a:r>
              <a:rPr lang="en-US" altLang="en-US" sz="2000" dirty="0"/>
              <a:t>=http://localhost:8888. </a:t>
            </a:r>
            <a:r>
              <a:rPr lang="en-US" altLang="en-US" sz="2000" b="1" dirty="0"/>
              <a:t>OR</a:t>
            </a:r>
            <a:br>
              <a:rPr lang="en-US" altLang="en-US" sz="2000" dirty="0"/>
            </a:br>
            <a:r>
              <a:rPr lang="en-US" altLang="en-US" sz="2000" dirty="0" err="1"/>
              <a:t>spring.config.import</a:t>
            </a:r>
            <a:r>
              <a:rPr lang="en-US" altLang="en-US" sz="2000" dirty="0"/>
              <a:t>=</a:t>
            </a:r>
            <a:r>
              <a:rPr lang="en-US" altLang="en-US" sz="2000" dirty="0" err="1"/>
              <a:t>optional:configserver:http</a:t>
            </a:r>
            <a:r>
              <a:rPr lang="en-US" altLang="en-US" sz="2000" dirty="0"/>
              <a:t>://localhost:8888/</a:t>
            </a:r>
          </a:p>
          <a:p>
            <a:pPr marL="342900" indent="-342900">
              <a:buFont typeface="Arial" charset="0"/>
              <a:buChar char="•"/>
            </a:pPr>
            <a:r>
              <a:rPr lang="en-US" altLang="en-US" sz="2000" dirty="0"/>
              <a:t>If properties file name and </a:t>
            </a:r>
            <a:r>
              <a:rPr lang="en-US" altLang="en-US" sz="2000" dirty="0" err="1"/>
              <a:t>Config</a:t>
            </a:r>
            <a:r>
              <a:rPr lang="en-US" altLang="en-US" sz="2000" dirty="0"/>
              <a:t>-client application name is different using following property to point to the server properties file :</a:t>
            </a:r>
            <a:br>
              <a:rPr lang="en-US" altLang="en-US" sz="2000" dirty="0"/>
            </a:br>
            <a:r>
              <a:rPr lang="en-US" sz="2000" dirty="0" err="1"/>
              <a:t>spring.cloud.config.name</a:t>
            </a:r>
            <a:r>
              <a:rPr lang="en-US" sz="2000" dirty="0"/>
              <a:t>=</a:t>
            </a:r>
            <a:r>
              <a:rPr lang="en-US" sz="2000" dirty="0" err="1"/>
              <a:t>config</a:t>
            </a:r>
            <a:r>
              <a:rPr lang="en-US" sz="2000" dirty="0"/>
              <a:t>-server-client</a:t>
            </a:r>
          </a:p>
          <a:p>
            <a:pPr marL="342900" indent="-342900">
              <a:buFont typeface="Arial" charset="0"/>
              <a:buChar char="•"/>
            </a:pPr>
            <a:r>
              <a:rPr lang="en-US" altLang="en-US" sz="2000" dirty="0"/>
              <a:t>Where &lt;</a:t>
            </a:r>
            <a:r>
              <a:rPr lang="en-US" sz="2000" dirty="0" err="1"/>
              <a:t>config</a:t>
            </a:r>
            <a:r>
              <a:rPr lang="en-US" sz="2000" dirty="0"/>
              <a:t>-server-client&gt; should be same as name of properties file</a:t>
            </a:r>
            <a:endParaRPr lang="en-US" altLang="en-US" sz="2000" dirty="0"/>
          </a:p>
        </p:txBody>
      </p:sp>
    </p:spTree>
    <p:extLst>
      <p:ext uri="{BB962C8B-B14F-4D97-AF65-F5344CB8AC3E}">
        <p14:creationId xmlns:p14="http://schemas.microsoft.com/office/powerpoint/2010/main" val="180305740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Verify </a:t>
            </a:r>
            <a:r>
              <a:rPr lang="en-US" dirty="0" err="1"/>
              <a:t>Config</a:t>
            </a:r>
            <a:r>
              <a:rPr lang="en-US" dirty="0"/>
              <a:t> Client</a:t>
            </a:r>
          </a:p>
        </p:txBody>
      </p:sp>
      <p:sp>
        <p:nvSpPr>
          <p:cNvPr id="43010" name="Content Placeholder 2"/>
          <p:cNvSpPr>
            <a:spLocks noGrp="1"/>
          </p:cNvSpPr>
          <p:nvPr>
            <p:ph idx="1"/>
          </p:nvPr>
        </p:nvSpPr>
        <p:spPr>
          <a:xfrm>
            <a:off x="360363" y="732471"/>
            <a:ext cx="8402637" cy="4525329"/>
          </a:xfrm>
        </p:spPr>
        <p:txBody>
          <a:bodyPr>
            <a:normAutofit/>
          </a:bodyPr>
          <a:lstStyle/>
          <a:p>
            <a:pPr marL="342900" indent="-342900">
              <a:buFont typeface="Arial" charset="0"/>
              <a:buChar char="•"/>
            </a:pPr>
            <a:r>
              <a:rPr lang="en-US" altLang="en-US" sz="2200" dirty="0"/>
              <a:t>Run the application and test on browser:</a:t>
            </a:r>
            <a:br>
              <a:rPr lang="en-US" altLang="en-US" sz="2200" dirty="0"/>
            </a:br>
            <a:r>
              <a:rPr lang="en-US" altLang="en-US" sz="2200" dirty="0">
                <a:hlinkClick r:id="rId3"/>
              </a:rPr>
              <a:t>http://localhost:8080/msg</a:t>
            </a:r>
            <a:endParaRPr lang="en-US" altLang="en-US" sz="2200" dirty="0"/>
          </a:p>
          <a:p>
            <a:pPr marL="342900" indent="-342900">
              <a:buFont typeface="Arial" charset="0"/>
              <a:buChar char="•"/>
            </a:pPr>
            <a:r>
              <a:rPr lang="en-US" altLang="en-US" sz="2200" dirty="0"/>
              <a:t>If it does not displays the development profile just refresh by making a </a:t>
            </a:r>
            <a:r>
              <a:rPr lang="en-US" altLang="en-US" sz="2200" b="1" dirty="0"/>
              <a:t>POST </a:t>
            </a:r>
            <a:r>
              <a:rPr lang="en-US" altLang="en-US" sz="2200" dirty="0"/>
              <a:t>request on the following </a:t>
            </a:r>
            <a:r>
              <a:rPr lang="en-US" altLang="en-US" sz="2200" dirty="0" err="1"/>
              <a:t>url</a:t>
            </a:r>
            <a:r>
              <a:rPr lang="en-US" altLang="en-US" sz="2200" dirty="0"/>
              <a:t>:</a:t>
            </a:r>
            <a:br>
              <a:rPr lang="en-US" altLang="en-US" sz="2200" dirty="0"/>
            </a:br>
            <a:r>
              <a:rPr lang="en-US" altLang="en-US" sz="2200" dirty="0">
                <a:hlinkClick r:id="rId4"/>
              </a:rPr>
              <a:t>http://localhost:8080/actuator/refresh</a:t>
            </a:r>
            <a:endParaRPr lang="en-US" altLang="en-US" sz="2200" dirty="0"/>
          </a:p>
          <a:p>
            <a:pPr marL="342900" indent="-342900">
              <a:buFont typeface="Arial" charset="0"/>
              <a:buChar char="•"/>
            </a:pPr>
            <a:r>
              <a:rPr lang="en-US" altLang="en-US" sz="2200" dirty="0"/>
              <a:t>Change the profile in properties file, refresh and test it again</a:t>
            </a:r>
          </a:p>
        </p:txBody>
      </p:sp>
      <p:sp>
        <p:nvSpPr>
          <p:cNvPr id="4" name="Rectangle 3"/>
          <p:cNvSpPr/>
          <p:nvPr/>
        </p:nvSpPr>
        <p:spPr>
          <a:xfrm>
            <a:off x="260754" y="4380991"/>
            <a:ext cx="8666942" cy="1200329"/>
          </a:xfrm>
          <a:prstGeom prst="rect">
            <a:avLst/>
          </a:prstGeom>
        </p:spPr>
        <p:txBody>
          <a:bodyPr wrap="square">
            <a:spAutoFit/>
          </a:bodyPr>
          <a:lstStyle/>
          <a:p>
            <a:r>
              <a:rPr lang="en-US" dirty="0">
                <a:hlinkClick r:id="rId5"/>
              </a:rPr>
              <a:t>https://cloud.spring.io/spring-cloud-config/multi/multi__spring_cloud_config_client.html</a:t>
            </a:r>
            <a:endParaRPr lang="en-US" dirty="0"/>
          </a:p>
          <a:p>
            <a:endParaRPr lang="en-US" dirty="0"/>
          </a:p>
          <a:p>
            <a:r>
              <a:rPr lang="en-US" dirty="0">
                <a:hlinkClick r:id="rId6"/>
              </a:rPr>
              <a:t>https://docs.pivotal.io/spring-cloud-services/2-0/common/config-server/writing-client-applications.html</a:t>
            </a:r>
            <a:endParaRPr lang="en-US" altLang="en-US" dirty="0">
              <a:latin typeface="Times New Roman" charset="0"/>
              <a:cs typeface="Arial" charset="0"/>
            </a:endParaRPr>
          </a:p>
        </p:txBody>
      </p:sp>
    </p:spTree>
    <p:extLst>
      <p:ext uri="{BB962C8B-B14F-4D97-AF65-F5344CB8AC3E}">
        <p14:creationId xmlns:p14="http://schemas.microsoft.com/office/powerpoint/2010/main" val="192831809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Vault as </a:t>
            </a:r>
            <a:r>
              <a:rPr lang="en-US" dirty="0" err="1"/>
              <a:t>BackEnd</a:t>
            </a:r>
            <a:endParaRPr lang="en-US" dirty="0"/>
          </a:p>
        </p:txBody>
      </p:sp>
      <p:sp>
        <p:nvSpPr>
          <p:cNvPr id="43010" name="Content Placeholder 2"/>
          <p:cNvSpPr>
            <a:spLocks noGrp="1"/>
          </p:cNvSpPr>
          <p:nvPr>
            <p:ph idx="1"/>
          </p:nvPr>
        </p:nvSpPr>
        <p:spPr>
          <a:xfrm>
            <a:off x="360363" y="732471"/>
            <a:ext cx="8402637" cy="4525329"/>
          </a:xfrm>
        </p:spPr>
        <p:txBody>
          <a:bodyPr>
            <a:normAutofit/>
          </a:bodyPr>
          <a:lstStyle/>
          <a:p>
            <a:pPr marL="342900" indent="-342900">
              <a:buFont typeface="Arial" charset="0"/>
              <a:buChar char="•"/>
            </a:pPr>
            <a:r>
              <a:rPr lang="en-US" sz="2400" dirty="0"/>
              <a:t>Ties to solve: sensitive information management.</a:t>
            </a:r>
          </a:p>
          <a:p>
            <a:pPr marL="342900" indent="-342900">
              <a:buFont typeface="Arial" charset="0"/>
              <a:buChar char="•"/>
            </a:pPr>
            <a:r>
              <a:rPr lang="en-US" altLang="en-US" sz="2200" dirty="0"/>
              <a:t>“Managing” in this context means that Vault controls all aspects of a sensitive piece of information: its generation, storage, usage and, last but not least, its revocation.</a:t>
            </a:r>
          </a:p>
          <a:p>
            <a:pPr marL="342900" indent="-342900">
              <a:buFont typeface="Arial" charset="0"/>
              <a:buChar char="•"/>
            </a:pPr>
            <a:r>
              <a:rPr lang="en-US" altLang="en-US" sz="2200" dirty="0" err="1"/>
              <a:t>HashiCorp</a:t>
            </a:r>
            <a:r>
              <a:rPr lang="en-US" altLang="en-US" sz="2200" dirty="0"/>
              <a:t> vault secures, stores and tightly controls access to tokens, passwords, certificates, API keys and other secrets.</a:t>
            </a:r>
          </a:p>
          <a:p>
            <a:pPr marL="342900" indent="-342900">
              <a:buFont typeface="Arial" charset="0"/>
              <a:buChar char="•"/>
            </a:pPr>
            <a:r>
              <a:rPr lang="en-US" altLang="en-US" sz="2200" dirty="0"/>
              <a:t>Spring cloud vault can manage static and dynamic secrets such as username/password for remote applications/resources and provide credentials for external services such as MySQL, PostgreSQL, Apache Cassandra, </a:t>
            </a:r>
            <a:r>
              <a:rPr lang="en-US" altLang="en-US" sz="2200" dirty="0" err="1"/>
              <a:t>MongoDB</a:t>
            </a:r>
            <a:r>
              <a:rPr lang="en-US" altLang="en-US" sz="2200" dirty="0"/>
              <a:t>, Consul, AWS, etc.</a:t>
            </a:r>
          </a:p>
        </p:txBody>
      </p:sp>
      <p:sp>
        <p:nvSpPr>
          <p:cNvPr id="3" name="Rectangle 2"/>
          <p:cNvSpPr/>
          <p:nvPr/>
        </p:nvSpPr>
        <p:spPr>
          <a:xfrm>
            <a:off x="2895600" y="5943600"/>
            <a:ext cx="2889445" cy="369332"/>
          </a:xfrm>
          <a:prstGeom prst="rect">
            <a:avLst/>
          </a:prstGeom>
        </p:spPr>
        <p:txBody>
          <a:bodyPr wrap="none">
            <a:spAutoFit/>
          </a:bodyPr>
          <a:lstStyle/>
          <a:p>
            <a:r>
              <a:rPr lang="en-US" dirty="0">
                <a:hlinkClick r:id="rId3"/>
              </a:rPr>
              <a:t>https://www.vaultproject.io/</a:t>
            </a:r>
            <a:endParaRPr lang="en-US" dirty="0"/>
          </a:p>
        </p:txBody>
      </p:sp>
      <p:sp>
        <p:nvSpPr>
          <p:cNvPr id="4" name="Rectangle 3"/>
          <p:cNvSpPr/>
          <p:nvPr/>
        </p:nvSpPr>
        <p:spPr>
          <a:xfrm>
            <a:off x="2667000" y="5421868"/>
            <a:ext cx="3335850" cy="369332"/>
          </a:xfrm>
          <a:prstGeom prst="rect">
            <a:avLst/>
          </a:prstGeom>
        </p:spPr>
        <p:txBody>
          <a:bodyPr wrap="none">
            <a:spAutoFit/>
          </a:bodyPr>
          <a:lstStyle/>
          <a:p>
            <a:r>
              <a:rPr lang="en-US" dirty="0">
                <a:hlinkClick r:id="rId4"/>
              </a:rPr>
              <a:t>https://www.baeldung.com/vault</a:t>
            </a:r>
            <a:endParaRPr lang="en-US" dirty="0"/>
          </a:p>
        </p:txBody>
      </p:sp>
      <p:sp>
        <p:nvSpPr>
          <p:cNvPr id="5" name="Rectangle 4"/>
          <p:cNvSpPr/>
          <p:nvPr/>
        </p:nvSpPr>
        <p:spPr>
          <a:xfrm>
            <a:off x="838200" y="4964668"/>
            <a:ext cx="7620000" cy="369332"/>
          </a:xfrm>
          <a:prstGeom prst="rect">
            <a:avLst/>
          </a:prstGeom>
        </p:spPr>
        <p:txBody>
          <a:bodyPr wrap="square">
            <a:spAutoFit/>
          </a:bodyPr>
          <a:lstStyle/>
          <a:p>
            <a:r>
              <a:rPr lang="en-US" dirty="0">
                <a:hlinkClick r:id="rId5"/>
              </a:rPr>
              <a:t>https://medium.com/@Ankitthakur/spring-boot-spring-vault-e9e973a17036</a:t>
            </a:r>
            <a:endParaRPr lang="en-US" dirty="0"/>
          </a:p>
        </p:txBody>
      </p:sp>
      <p:sp>
        <p:nvSpPr>
          <p:cNvPr id="6" name="Rectangle 5"/>
          <p:cNvSpPr/>
          <p:nvPr/>
        </p:nvSpPr>
        <p:spPr>
          <a:xfrm>
            <a:off x="1693956" y="4419600"/>
            <a:ext cx="6002244" cy="369332"/>
          </a:xfrm>
          <a:prstGeom prst="rect">
            <a:avLst/>
          </a:prstGeom>
        </p:spPr>
        <p:txBody>
          <a:bodyPr wrap="square">
            <a:spAutoFit/>
          </a:bodyPr>
          <a:lstStyle/>
          <a:p>
            <a:r>
              <a:rPr lang="en-US" dirty="0">
                <a:hlinkClick r:id="rId6"/>
              </a:rPr>
              <a:t>https://www.youtube.com/watch?v=VYfl-DpZ5wM</a:t>
            </a:r>
            <a:endParaRPr lang="en-US" dirty="0"/>
          </a:p>
        </p:txBody>
      </p:sp>
    </p:spTree>
    <p:extLst>
      <p:ext uri="{BB962C8B-B14F-4D97-AF65-F5344CB8AC3E}">
        <p14:creationId xmlns:p14="http://schemas.microsoft.com/office/powerpoint/2010/main" val="132715169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Vault Architecture</a:t>
            </a:r>
          </a:p>
        </p:txBody>
      </p:sp>
      <p:sp>
        <p:nvSpPr>
          <p:cNvPr id="43010" name="Content Placeholder 2"/>
          <p:cNvSpPr>
            <a:spLocks noGrp="1"/>
          </p:cNvSpPr>
          <p:nvPr>
            <p:ph idx="1"/>
          </p:nvPr>
        </p:nvSpPr>
        <p:spPr>
          <a:xfrm>
            <a:off x="360363" y="732471"/>
            <a:ext cx="8402637" cy="5515929"/>
          </a:xfrm>
        </p:spPr>
        <p:txBody>
          <a:bodyPr>
            <a:noAutofit/>
          </a:bodyPr>
          <a:lstStyle/>
          <a:p>
            <a:pPr marL="342900" indent="-342900">
              <a:buFont typeface="Arial" charset="0"/>
              <a:buChar char="•"/>
            </a:pPr>
            <a:r>
              <a:rPr lang="en-US" sz="2000" dirty="0"/>
              <a:t>Vaults main components are :</a:t>
            </a:r>
          </a:p>
          <a:p>
            <a:pPr marL="1085850" lvl="1" indent="-342900">
              <a:buFont typeface="Arial" charset="0"/>
              <a:buChar char="•"/>
            </a:pPr>
            <a:r>
              <a:rPr lang="en-US" sz="2000" dirty="0"/>
              <a:t>A persistence backend – storage for all secrets</a:t>
            </a:r>
          </a:p>
          <a:p>
            <a:pPr marL="1085850" lvl="1" indent="-342900">
              <a:buFont typeface="Arial" charset="0"/>
              <a:buChar char="•"/>
            </a:pPr>
            <a:r>
              <a:rPr lang="en-US" sz="2000" dirty="0"/>
              <a:t>An API server which handles client requests and performs operations on secrets</a:t>
            </a:r>
          </a:p>
          <a:p>
            <a:pPr marL="1085850" lvl="1" indent="-342900">
              <a:buFont typeface="Arial" charset="0"/>
              <a:buChar char="•"/>
            </a:pPr>
            <a:r>
              <a:rPr lang="en-US" sz="2000" dirty="0"/>
              <a:t>A number of secret engines, one for each type of supported secret type</a:t>
            </a:r>
          </a:p>
          <a:p>
            <a:pPr marL="342900" indent="-342900">
              <a:buFont typeface="Arial" charset="0"/>
              <a:buChar char="•"/>
            </a:pPr>
            <a:r>
              <a:rPr lang="en-US" sz="2000" dirty="0"/>
              <a:t>By delegating all secret handling to Vault, we can mitigate some security issues:</a:t>
            </a:r>
          </a:p>
          <a:p>
            <a:pPr marL="342900" indent="-342900">
              <a:buFont typeface="Arial" charset="0"/>
              <a:buChar char="•"/>
            </a:pPr>
            <a:r>
              <a:rPr lang="en-US" sz="2000" dirty="0"/>
              <a:t>Our applications don't have to store them anymore – just ask Vault when needed and discard it</a:t>
            </a:r>
          </a:p>
          <a:p>
            <a:pPr marL="342900" indent="-342900">
              <a:buFont typeface="Arial" charset="0"/>
              <a:buChar char="•"/>
            </a:pPr>
            <a:r>
              <a:rPr lang="en-US" sz="2000" dirty="0"/>
              <a:t>We can use short-lived secrets, thus limiting the “window of opportunity” where an attacker can use a stolen secret</a:t>
            </a:r>
          </a:p>
          <a:p>
            <a:pPr marL="342900" indent="-342900">
              <a:buFont typeface="Arial" charset="0"/>
              <a:buChar char="•"/>
            </a:pPr>
            <a:r>
              <a:rPr lang="en-US" sz="2000" dirty="0"/>
              <a:t>Vault encrypts all data with an encryption key before writing it to the store. This encryption key is encrypted by yet another key – the master key, used only at startup</a:t>
            </a:r>
          </a:p>
          <a:p>
            <a:pPr marL="342900" indent="-342900">
              <a:buFont typeface="Arial" charset="0"/>
              <a:buChar char="•"/>
            </a:pPr>
            <a:r>
              <a:rPr lang="en-US" sz="2000" dirty="0"/>
              <a:t>A key point in Vault's implementation is that it doesn't store the master key in the server. </a:t>
            </a:r>
            <a:r>
              <a:rPr lang="en-US" sz="2000" b="1" dirty="0"/>
              <a:t>This means that not even Vault can access its saved data after startup. </a:t>
            </a:r>
            <a:r>
              <a:rPr lang="en-US" sz="2000" dirty="0"/>
              <a:t>At this point, a Vault instance is said to be in a “sealed” state.</a:t>
            </a:r>
          </a:p>
        </p:txBody>
      </p:sp>
    </p:spTree>
    <p:extLst>
      <p:ext uri="{BB962C8B-B14F-4D97-AF65-F5344CB8AC3E}">
        <p14:creationId xmlns:p14="http://schemas.microsoft.com/office/powerpoint/2010/main" val="71116989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Install Vault</a:t>
            </a:r>
          </a:p>
        </p:txBody>
      </p:sp>
      <p:sp>
        <p:nvSpPr>
          <p:cNvPr id="43010" name="Content Placeholder 2"/>
          <p:cNvSpPr>
            <a:spLocks noGrp="1"/>
          </p:cNvSpPr>
          <p:nvPr>
            <p:ph idx="1"/>
          </p:nvPr>
        </p:nvSpPr>
        <p:spPr>
          <a:xfrm>
            <a:off x="360363" y="732471"/>
            <a:ext cx="8402637" cy="4525329"/>
          </a:xfrm>
        </p:spPr>
        <p:txBody>
          <a:bodyPr>
            <a:normAutofit/>
          </a:bodyPr>
          <a:lstStyle/>
          <a:p>
            <a:pPr marL="342900" indent="-342900">
              <a:buFont typeface="Arial" charset="0"/>
              <a:buChar char="•"/>
            </a:pPr>
            <a:r>
              <a:rPr lang="en-US" altLang="en-US" sz="2200" dirty="0" err="1"/>
              <a:t>HashiCorp</a:t>
            </a:r>
            <a:r>
              <a:rPr lang="en-US" altLang="en-US" sz="2200" dirty="0"/>
              <a:t> vault secures, stores and tightly controls access to tokens, passwords, certificates, API keys and other secrets.</a:t>
            </a:r>
          </a:p>
          <a:p>
            <a:pPr marL="342900" indent="-342900">
              <a:buFont typeface="Arial" charset="0"/>
              <a:buChar char="•"/>
            </a:pPr>
            <a:r>
              <a:rPr lang="en-US" altLang="en-US" sz="2200" dirty="0"/>
              <a:t>Spring cloud vault can manage static and dynamic secrets such as username/password for remote applications/resources and provide credentials for external services such as MySQL, PostgreSQL, Apache Cassandra, </a:t>
            </a:r>
            <a:r>
              <a:rPr lang="en-US" altLang="en-US" sz="2200" dirty="0" err="1"/>
              <a:t>MongoDB</a:t>
            </a:r>
            <a:r>
              <a:rPr lang="en-US" altLang="en-US" sz="2200" dirty="0"/>
              <a:t>, Consul, AWS, etc.</a:t>
            </a:r>
          </a:p>
          <a:p>
            <a:pPr marL="342900" indent="-342900">
              <a:buFont typeface="Arial" charset="0"/>
              <a:buChar char="•"/>
            </a:pPr>
            <a:r>
              <a:rPr lang="en-US" altLang="en-US" sz="2200" dirty="0"/>
              <a:t>Mac Installation : </a:t>
            </a:r>
            <a:r>
              <a:rPr lang="en-US" sz="2400" dirty="0"/>
              <a:t>$ brew install vault</a:t>
            </a:r>
          </a:p>
          <a:p>
            <a:pPr marL="342900" indent="-342900">
              <a:buFont typeface="Arial" charset="0"/>
              <a:buChar char="•"/>
            </a:pPr>
            <a:r>
              <a:rPr lang="en-US" altLang="en-US" sz="2400" dirty="0"/>
              <a:t>Alternatively download : </a:t>
            </a:r>
            <a:r>
              <a:rPr lang="en-US" sz="2400" dirty="0">
                <a:hlinkClick r:id="rId3"/>
              </a:rPr>
              <a:t>https://www.vaultproject.io/downloads.html</a:t>
            </a:r>
            <a:r>
              <a:rPr lang="en-US" sz="2400" dirty="0"/>
              <a:t>:</a:t>
            </a:r>
          </a:p>
          <a:p>
            <a:pPr marL="342900" indent="-342900">
              <a:buFont typeface="Arial" charset="0"/>
              <a:buChar char="•"/>
            </a:pPr>
            <a:r>
              <a:rPr lang="en-US" altLang="en-US" sz="2200" dirty="0"/>
              <a:t>For other systems with package management, such as </a:t>
            </a:r>
            <a:r>
              <a:rPr lang="en-US" altLang="en-US" sz="2200" dirty="0" err="1"/>
              <a:t>Redhat</a:t>
            </a:r>
            <a:r>
              <a:rPr lang="en-US" altLang="en-US" sz="2200" dirty="0"/>
              <a:t>, Ubuntu, </a:t>
            </a:r>
            <a:r>
              <a:rPr lang="en-US" altLang="en-US" sz="2200" dirty="0" err="1"/>
              <a:t>Debian</a:t>
            </a:r>
            <a:r>
              <a:rPr lang="en-US" altLang="en-US" sz="2200" dirty="0"/>
              <a:t>, </a:t>
            </a:r>
            <a:r>
              <a:rPr lang="en-US" altLang="en-US" sz="2200" dirty="0" err="1"/>
              <a:t>CentOS</a:t>
            </a:r>
            <a:r>
              <a:rPr lang="en-US" altLang="en-US" sz="2200" dirty="0"/>
              <a:t>, and Windows, see instructions at </a:t>
            </a:r>
            <a:br>
              <a:rPr lang="en-US" altLang="en-US" sz="2200" dirty="0"/>
            </a:br>
            <a:r>
              <a:rPr lang="en-US" altLang="en-US" sz="2200" dirty="0"/>
              <a:t>https://</a:t>
            </a:r>
            <a:r>
              <a:rPr lang="en-US" altLang="en-US" sz="2200" dirty="0" err="1"/>
              <a:t>www.vaultproject.io</a:t>
            </a:r>
            <a:r>
              <a:rPr lang="en-US" altLang="en-US" sz="2200" dirty="0"/>
              <a:t>/docs/install/</a:t>
            </a:r>
            <a:r>
              <a:rPr lang="en-US" altLang="en-US" sz="2200" dirty="0" err="1"/>
              <a:t>index.html</a:t>
            </a:r>
            <a:r>
              <a:rPr lang="en-US" altLang="en-US" sz="2200" dirty="0"/>
              <a:t>.</a:t>
            </a:r>
          </a:p>
        </p:txBody>
      </p:sp>
      <p:sp>
        <p:nvSpPr>
          <p:cNvPr id="3" name="Rectangle 2"/>
          <p:cNvSpPr/>
          <p:nvPr/>
        </p:nvSpPr>
        <p:spPr>
          <a:xfrm>
            <a:off x="1752600" y="5638800"/>
            <a:ext cx="4572000" cy="646331"/>
          </a:xfrm>
          <a:prstGeom prst="rect">
            <a:avLst/>
          </a:prstGeom>
        </p:spPr>
        <p:txBody>
          <a:bodyPr>
            <a:spAutoFit/>
          </a:bodyPr>
          <a:lstStyle/>
          <a:p>
            <a:r>
              <a:rPr lang="en-US" dirty="0">
                <a:hlinkClick r:id="rId4"/>
              </a:rPr>
              <a:t>https://dzone.com/articles/managing-secrets-with-vault</a:t>
            </a:r>
            <a:endParaRPr lang="en-US" dirty="0"/>
          </a:p>
        </p:txBody>
      </p:sp>
    </p:spTree>
    <p:extLst>
      <p:ext uri="{BB962C8B-B14F-4D97-AF65-F5344CB8AC3E}">
        <p14:creationId xmlns:p14="http://schemas.microsoft.com/office/powerpoint/2010/main" val="138368880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Vault Commands</a:t>
            </a:r>
          </a:p>
        </p:txBody>
      </p:sp>
      <p:sp>
        <p:nvSpPr>
          <p:cNvPr id="43010" name="Content Placeholder 2"/>
          <p:cNvSpPr>
            <a:spLocks noGrp="1"/>
          </p:cNvSpPr>
          <p:nvPr>
            <p:ph idx="1"/>
          </p:nvPr>
        </p:nvSpPr>
        <p:spPr>
          <a:xfrm>
            <a:off x="360363" y="732471"/>
            <a:ext cx="8402637" cy="4525329"/>
          </a:xfrm>
        </p:spPr>
        <p:txBody>
          <a:bodyPr>
            <a:normAutofit/>
          </a:bodyPr>
          <a:lstStyle/>
          <a:p>
            <a:pPr marL="342900" indent="-342900">
              <a:buFont typeface="Arial" charset="0"/>
              <a:buChar char="•"/>
            </a:pPr>
            <a:r>
              <a:rPr lang="en-US" sz="2400" dirty="0" err="1"/>
              <a:t>vault.exe</a:t>
            </a:r>
            <a:r>
              <a:rPr lang="en-US" sz="2400" dirty="0"/>
              <a:t> server -</a:t>
            </a:r>
            <a:r>
              <a:rPr lang="en-US" sz="2400" dirty="0" err="1"/>
              <a:t>config</a:t>
            </a:r>
            <a:r>
              <a:rPr lang="en-US" sz="2400" dirty="0"/>
              <a:t>=</a:t>
            </a:r>
            <a:r>
              <a:rPr lang="en-US" sz="2400" dirty="0" err="1"/>
              <a:t>config.hcl</a:t>
            </a:r>
            <a:r>
              <a:rPr lang="en-US" sz="2400" dirty="0"/>
              <a:t> -address=</a:t>
            </a:r>
            <a:r>
              <a:rPr lang="en-US" sz="2400" dirty="0">
                <a:hlinkClick r:id="rId3"/>
              </a:rPr>
              <a:t>http://localhost:8200</a:t>
            </a:r>
            <a:endParaRPr lang="en-US" sz="2400" dirty="0"/>
          </a:p>
          <a:p>
            <a:pPr marL="342900" indent="-342900">
              <a:buFont typeface="Arial" charset="0"/>
              <a:buChar char="•"/>
            </a:pPr>
            <a:r>
              <a:rPr lang="en-US" sz="2400" dirty="0" err="1"/>
              <a:t>vault.exe</a:t>
            </a:r>
            <a:r>
              <a:rPr lang="en-US" sz="2400" dirty="0"/>
              <a:t> status -address=</a:t>
            </a:r>
            <a:r>
              <a:rPr lang="en-US" sz="2400" dirty="0">
                <a:hlinkClick r:id="rId3"/>
              </a:rPr>
              <a:t>http://localhost:8200</a:t>
            </a:r>
            <a:r>
              <a:rPr lang="en-US" sz="2400" dirty="0"/>
              <a:t> </a:t>
            </a:r>
          </a:p>
          <a:p>
            <a:pPr marL="342900" indent="-342900">
              <a:buFont typeface="Arial" charset="0"/>
              <a:buChar char="•"/>
            </a:pPr>
            <a:r>
              <a:rPr lang="en-US" sz="2400" dirty="0"/>
              <a:t> </a:t>
            </a:r>
            <a:r>
              <a:rPr lang="en-US" sz="2400" dirty="0" err="1"/>
              <a:t>vault.exe</a:t>
            </a:r>
            <a:r>
              <a:rPr lang="en-US" sz="2400" dirty="0"/>
              <a:t> operator </a:t>
            </a:r>
            <a:r>
              <a:rPr lang="en-US" sz="2400" dirty="0" err="1"/>
              <a:t>init</a:t>
            </a:r>
            <a:r>
              <a:rPr lang="en-US" sz="2400" dirty="0"/>
              <a:t> -key-shares=1 -key-threshold=1 -address=</a:t>
            </a:r>
            <a:r>
              <a:rPr lang="en-US" sz="2400" dirty="0">
                <a:hlinkClick r:id="rId3"/>
              </a:rPr>
              <a:t>http://localhost:8200</a:t>
            </a:r>
            <a:endParaRPr lang="en-US" sz="2400" dirty="0"/>
          </a:p>
          <a:p>
            <a:pPr marL="342900" indent="-342900">
              <a:buFont typeface="Arial" charset="0"/>
              <a:buChar char="•"/>
            </a:pPr>
            <a:r>
              <a:rPr lang="en-US" sz="2400" dirty="0"/>
              <a:t> </a:t>
            </a:r>
            <a:r>
              <a:rPr lang="en-US" sz="2400" dirty="0" err="1"/>
              <a:t>vault.exe</a:t>
            </a:r>
            <a:r>
              <a:rPr lang="en-US" sz="2400" dirty="0"/>
              <a:t> operator unseal -address="</a:t>
            </a:r>
            <a:r>
              <a:rPr lang="en-US" sz="2400" dirty="0">
                <a:hlinkClick r:id="rId4"/>
              </a:rPr>
              <a:t>http://localhost:8200</a:t>
            </a:r>
            <a:r>
              <a:rPr lang="en-US" sz="2400" dirty="0"/>
              <a:t>" </a:t>
            </a:r>
            <a:r>
              <a:rPr lang="en-US" sz="2400" dirty="0" err="1"/>
              <a:t>unseal_key</a:t>
            </a:r>
            <a:r>
              <a:rPr lang="en-US" sz="2400" dirty="0"/>
              <a:t> </a:t>
            </a:r>
          </a:p>
          <a:p>
            <a:pPr marL="342900" indent="-342900">
              <a:buFont typeface="Arial" charset="0"/>
              <a:buChar char="•"/>
            </a:pPr>
            <a:r>
              <a:rPr lang="en-US" sz="2400" dirty="0" err="1"/>
              <a:t>vault.exe</a:t>
            </a:r>
            <a:r>
              <a:rPr lang="en-US" sz="2400" dirty="0"/>
              <a:t> login -address="</a:t>
            </a:r>
            <a:r>
              <a:rPr lang="en-US" sz="2400" dirty="0">
                <a:hlinkClick r:id="rId4"/>
              </a:rPr>
              <a:t>http://localhost:8200</a:t>
            </a:r>
            <a:r>
              <a:rPr lang="en-US" sz="2400" dirty="0"/>
              <a:t>" </a:t>
            </a:r>
            <a:r>
              <a:rPr lang="en-US" sz="2400" dirty="0" err="1"/>
              <a:t>root_token</a:t>
            </a:r>
            <a:endParaRPr lang="en-US" sz="2400" dirty="0"/>
          </a:p>
          <a:p>
            <a:pPr marL="342900" indent="-342900">
              <a:buFont typeface="Arial" charset="0"/>
              <a:buChar char="•"/>
            </a:pPr>
            <a:r>
              <a:rPr lang="en-US" altLang="en-US" sz="2400" dirty="0"/>
              <a:t>Remove .exe for MAC</a:t>
            </a:r>
          </a:p>
        </p:txBody>
      </p:sp>
      <p:sp>
        <p:nvSpPr>
          <p:cNvPr id="3" name="Rectangle 2"/>
          <p:cNvSpPr/>
          <p:nvPr/>
        </p:nvSpPr>
        <p:spPr>
          <a:xfrm>
            <a:off x="1752600" y="5638800"/>
            <a:ext cx="4572000" cy="646331"/>
          </a:xfrm>
          <a:prstGeom prst="rect">
            <a:avLst/>
          </a:prstGeom>
        </p:spPr>
        <p:txBody>
          <a:bodyPr>
            <a:spAutoFit/>
          </a:bodyPr>
          <a:lstStyle/>
          <a:p>
            <a:r>
              <a:rPr lang="en-US" dirty="0">
                <a:hlinkClick r:id="rId5"/>
              </a:rPr>
              <a:t>https://dzone.com/articles/managing-secrets-with-vault</a:t>
            </a:r>
            <a:endParaRPr lang="en-US" dirty="0"/>
          </a:p>
        </p:txBody>
      </p:sp>
    </p:spTree>
    <p:extLst>
      <p:ext uri="{BB962C8B-B14F-4D97-AF65-F5344CB8AC3E}">
        <p14:creationId xmlns:p14="http://schemas.microsoft.com/office/powerpoint/2010/main" val="120197911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Run Vault</a:t>
            </a:r>
          </a:p>
        </p:txBody>
      </p:sp>
      <p:sp>
        <p:nvSpPr>
          <p:cNvPr id="43010" name="Content Placeholder 2"/>
          <p:cNvSpPr>
            <a:spLocks noGrp="1"/>
          </p:cNvSpPr>
          <p:nvPr>
            <p:ph idx="1"/>
          </p:nvPr>
        </p:nvSpPr>
        <p:spPr>
          <a:xfrm>
            <a:off x="360363" y="732471"/>
            <a:ext cx="8643937" cy="5668329"/>
          </a:xfrm>
        </p:spPr>
        <p:txBody>
          <a:bodyPr>
            <a:normAutofit fontScale="85000" lnSpcReduction="10000"/>
          </a:bodyPr>
          <a:lstStyle/>
          <a:p>
            <a:pPr marL="342900" indent="-342900">
              <a:buFont typeface="Arial" charset="0"/>
              <a:buChar char="•"/>
            </a:pPr>
            <a:r>
              <a:rPr lang="en-US" altLang="en-US" sz="2200" dirty="0"/>
              <a:t>Create a folder vault and a </a:t>
            </a:r>
            <a:r>
              <a:rPr lang="en-US" altLang="en-US" sz="2200" dirty="0" err="1"/>
              <a:t>vault.conf</a:t>
            </a:r>
            <a:r>
              <a:rPr lang="en-US" altLang="en-US" sz="2200" dirty="0"/>
              <a:t> file with following contents:</a:t>
            </a:r>
            <a:br>
              <a:rPr lang="en-US" altLang="en-US" sz="2200" dirty="0"/>
            </a:br>
            <a:r>
              <a:rPr lang="en-US" altLang="en-US" sz="2200" dirty="0"/>
              <a:t> storage "file" {	path="/Users/</a:t>
            </a:r>
            <a:r>
              <a:rPr lang="en-US" altLang="en-US" sz="2200" dirty="0" err="1"/>
              <a:t>Shalini</a:t>
            </a:r>
            <a:r>
              <a:rPr lang="en-US" altLang="en-US" sz="2200" dirty="0"/>
              <a:t>/vault/data"}listener "</a:t>
            </a:r>
            <a:r>
              <a:rPr lang="en-US" altLang="en-US" sz="2200" dirty="0" err="1"/>
              <a:t>tcp</a:t>
            </a:r>
            <a:r>
              <a:rPr lang="en-US" altLang="en-US" sz="2200" dirty="0"/>
              <a:t>" {  address = "0.0.0.0:8200"  </a:t>
            </a:r>
            <a:r>
              <a:rPr lang="en-US" altLang="en-US" sz="2200" dirty="0" err="1"/>
              <a:t>tls_disable</a:t>
            </a:r>
            <a:r>
              <a:rPr lang="en-US" altLang="en-US" sz="2200" dirty="0"/>
              <a:t> = 1}</a:t>
            </a:r>
            <a:r>
              <a:rPr lang="en-US" altLang="en-US" sz="2200" dirty="0" err="1"/>
              <a:t>disable_mlock</a:t>
            </a:r>
            <a:r>
              <a:rPr lang="en-US" altLang="en-US" sz="2200" dirty="0"/>
              <a:t> = true</a:t>
            </a:r>
          </a:p>
          <a:p>
            <a:pPr marL="342900" indent="-342900">
              <a:buFont typeface="Arial" charset="0"/>
              <a:buChar char="•"/>
            </a:pPr>
            <a:r>
              <a:rPr lang="en-US" altLang="en-US" sz="2200" dirty="0"/>
              <a:t>Open Terminal till </a:t>
            </a:r>
            <a:r>
              <a:rPr lang="en-US" altLang="en-US" sz="2200" dirty="0" err="1"/>
              <a:t>vault.exe</a:t>
            </a:r>
            <a:r>
              <a:rPr lang="en-US" altLang="en-US" sz="2200" dirty="0"/>
              <a:t> and run following command</a:t>
            </a:r>
            <a:br>
              <a:rPr lang="en-US" altLang="en-US" sz="2200" dirty="0"/>
            </a:br>
            <a:r>
              <a:rPr lang="en-US" altLang="en-US" sz="2200" dirty="0"/>
              <a:t>For MAC : vault server -</a:t>
            </a:r>
            <a:r>
              <a:rPr lang="en-US" altLang="en-US" sz="2200" dirty="0" err="1"/>
              <a:t>config</a:t>
            </a:r>
            <a:r>
              <a:rPr lang="en-US" altLang="en-US" sz="2200" dirty="0"/>
              <a:t> </a:t>
            </a:r>
            <a:r>
              <a:rPr lang="en-US" altLang="en-US" sz="2200" dirty="0" err="1"/>
              <a:t>vault.conf</a:t>
            </a:r>
            <a:r>
              <a:rPr lang="en-US" altLang="en-US" sz="2200" dirty="0"/>
              <a:t> -address=</a:t>
            </a:r>
            <a:r>
              <a:rPr lang="en-US" altLang="en-US" sz="2200" dirty="0">
                <a:hlinkClick r:id="rId3"/>
              </a:rPr>
              <a:t>http://localhost:8200</a:t>
            </a:r>
            <a:br>
              <a:rPr lang="en-US" altLang="en-US" sz="2200" dirty="0"/>
            </a:br>
            <a:r>
              <a:rPr lang="en-US" altLang="en-US" sz="2200" dirty="0"/>
              <a:t>For Windows : </a:t>
            </a:r>
            <a:r>
              <a:rPr lang="en-US" altLang="en-US" sz="2200" dirty="0" err="1"/>
              <a:t>vault.exe</a:t>
            </a:r>
            <a:r>
              <a:rPr lang="en-US" altLang="en-US" sz="2200" dirty="0"/>
              <a:t> server -</a:t>
            </a:r>
            <a:r>
              <a:rPr lang="en-US" altLang="en-US" sz="2200" dirty="0" err="1"/>
              <a:t>config</a:t>
            </a:r>
            <a:r>
              <a:rPr lang="en-US" altLang="en-US" sz="2200" dirty="0"/>
              <a:t> </a:t>
            </a:r>
            <a:r>
              <a:rPr lang="en-US" altLang="en-US" sz="2200" dirty="0" err="1"/>
              <a:t>vault.conf</a:t>
            </a:r>
            <a:r>
              <a:rPr lang="en-US" altLang="en-US" sz="2200" dirty="0"/>
              <a:t> -address="http://localhost:8200"</a:t>
            </a:r>
          </a:p>
          <a:p>
            <a:pPr marL="342900" indent="-342900">
              <a:buFont typeface="Arial" charset="0"/>
              <a:buChar char="•"/>
            </a:pPr>
            <a:r>
              <a:rPr lang="en-US" altLang="en-US" sz="2200" dirty="0"/>
              <a:t>Check vault status :</a:t>
            </a:r>
            <a:br>
              <a:rPr lang="en-US" altLang="en-US" sz="2200" dirty="0"/>
            </a:br>
            <a:r>
              <a:rPr lang="en-US" sz="2400" dirty="0"/>
              <a:t>vault status -address="http://localhost:8200"</a:t>
            </a:r>
          </a:p>
          <a:p>
            <a:pPr marL="342900" indent="-342900">
              <a:buFont typeface="Arial" charset="0"/>
              <a:buChar char="•"/>
            </a:pPr>
            <a:r>
              <a:rPr lang="en-US" altLang="en-US" sz="2200" dirty="0"/>
              <a:t>Vault is </a:t>
            </a:r>
            <a:r>
              <a:rPr lang="en-US" altLang="en-US" sz="2200" dirty="0" err="1"/>
              <a:t>unitialized</a:t>
            </a:r>
            <a:r>
              <a:rPr lang="en-US" altLang="en-US" sz="2200" dirty="0"/>
              <a:t>. So initialize with following command</a:t>
            </a:r>
            <a:br>
              <a:rPr lang="en-US" altLang="en-US" sz="2200" dirty="0"/>
            </a:br>
            <a:r>
              <a:rPr lang="en-US" sz="2400" dirty="0"/>
              <a:t>vault operator </a:t>
            </a:r>
            <a:r>
              <a:rPr lang="en-US" sz="2400" dirty="0" err="1"/>
              <a:t>init</a:t>
            </a:r>
            <a:r>
              <a:rPr lang="en-US" sz="2400" dirty="0"/>
              <a:t> -key-shares=1 -key-threshold=1 -address="http://localhost:8200"</a:t>
            </a:r>
            <a:endParaRPr lang="en-US" altLang="en-US" sz="2200" dirty="0"/>
          </a:p>
          <a:p>
            <a:pPr marL="342900" indent="-342900">
              <a:buFont typeface="Arial" charset="0"/>
              <a:buChar char="•"/>
            </a:pPr>
            <a:r>
              <a:rPr lang="en-US" altLang="en-US" sz="2200" dirty="0"/>
              <a:t>Vault is sealed so unseal with : </a:t>
            </a:r>
            <a:br>
              <a:rPr lang="en-US" altLang="en-US" sz="2200" dirty="0"/>
            </a:br>
            <a:r>
              <a:rPr lang="en-US" sz="2400" dirty="0"/>
              <a:t>vault operator unseal -address="http://localhost:8200" IqAgt7lHGdgS+8FRNKkA7z+VN3LQ4CHKWVTNRkyXBWM=</a:t>
            </a:r>
          </a:p>
          <a:p>
            <a:pPr marL="342900" indent="-342900">
              <a:buFont typeface="Arial" charset="0"/>
              <a:buChar char="•"/>
            </a:pPr>
            <a:r>
              <a:rPr lang="en-US" sz="2000" dirty="0"/>
              <a:t>IqAgt7lHGdgS+8FRNKkA7z+VN3LQ4CHKWVTNRkyXBWM= this is the key generated when initialing the vault</a:t>
            </a:r>
            <a:br>
              <a:rPr lang="en-US" altLang="en-US" sz="2200" dirty="0"/>
            </a:br>
            <a:r>
              <a:rPr lang="en-US" altLang="en-US" sz="2200" dirty="0"/>
              <a:t>Login in the vault :</a:t>
            </a:r>
            <a:br>
              <a:rPr lang="en-US" altLang="en-US" sz="2200" dirty="0"/>
            </a:br>
            <a:r>
              <a:rPr lang="en-US" sz="2400" dirty="0"/>
              <a:t>vault login -address="http://localhost:8200" s.j8PkAYyKhmDEUpkze2UIsv2L</a:t>
            </a:r>
          </a:p>
          <a:p>
            <a:pPr marL="342900" indent="-342900">
              <a:buFont typeface="Arial" charset="0"/>
              <a:buChar char="•"/>
            </a:pPr>
            <a:r>
              <a:rPr lang="en-US" sz="2000" dirty="0"/>
              <a:t>s.j8PkAYyKhmDEUpkze2UIsv2L this is the root token</a:t>
            </a:r>
          </a:p>
          <a:p>
            <a:pPr marL="342900" indent="-342900">
              <a:buFont typeface="Arial" charset="0"/>
              <a:buChar char="•"/>
            </a:pPr>
            <a:endParaRPr lang="en-US" altLang="en-US" sz="2200" dirty="0"/>
          </a:p>
          <a:p>
            <a:pPr marL="342900" indent="-342900">
              <a:buFont typeface="Arial" charset="0"/>
              <a:buChar char="•"/>
            </a:pPr>
            <a:endParaRPr lang="en-US" altLang="en-US" sz="2200" dirty="0"/>
          </a:p>
        </p:txBody>
      </p:sp>
    </p:spTree>
    <p:extLst>
      <p:ext uri="{BB962C8B-B14F-4D97-AF65-F5344CB8AC3E}">
        <p14:creationId xmlns:p14="http://schemas.microsoft.com/office/powerpoint/2010/main" val="193990087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Vault Secrets</a:t>
            </a:r>
          </a:p>
        </p:txBody>
      </p:sp>
      <p:sp>
        <p:nvSpPr>
          <p:cNvPr id="43010" name="Content Placeholder 2"/>
          <p:cNvSpPr>
            <a:spLocks noGrp="1"/>
          </p:cNvSpPr>
          <p:nvPr>
            <p:ph idx="1"/>
          </p:nvPr>
        </p:nvSpPr>
        <p:spPr>
          <a:xfrm>
            <a:off x="360363" y="732471"/>
            <a:ext cx="8402637" cy="4525329"/>
          </a:xfrm>
        </p:spPr>
        <p:txBody>
          <a:bodyPr>
            <a:normAutofit/>
          </a:bodyPr>
          <a:lstStyle/>
          <a:p>
            <a:pPr marL="342900" indent="-342900">
              <a:buFont typeface="Arial" charset="0"/>
              <a:buChar char="•"/>
            </a:pPr>
            <a:r>
              <a:rPr lang="en-US" sz="2000" dirty="0"/>
              <a:t>To see list of secrets</a:t>
            </a:r>
            <a:br>
              <a:rPr lang="en-US" sz="2000" dirty="0"/>
            </a:br>
            <a:r>
              <a:rPr lang="en-US" sz="2000" dirty="0"/>
              <a:t>vault secrets list -address=</a:t>
            </a:r>
            <a:r>
              <a:rPr lang="en-US" sz="2000" dirty="0">
                <a:hlinkClick r:id="rId3"/>
              </a:rPr>
              <a:t>http://localhost:8200</a:t>
            </a:r>
            <a:endParaRPr lang="en-US" sz="2000" dirty="0"/>
          </a:p>
          <a:p>
            <a:pPr marL="342900" indent="-342900">
              <a:buFont typeface="Arial" charset="0"/>
              <a:buChar char="•"/>
            </a:pPr>
            <a:r>
              <a:rPr lang="en-US" sz="2000" dirty="0"/>
              <a:t>To create your own secret :</a:t>
            </a:r>
            <a:br>
              <a:rPr lang="en-US" sz="2000" dirty="0"/>
            </a:br>
            <a:r>
              <a:rPr lang="en-US" sz="2000" dirty="0"/>
              <a:t>vault secrets enable -path=</a:t>
            </a:r>
            <a:r>
              <a:rPr lang="en-US" sz="2000" dirty="0" err="1"/>
              <a:t>my_path</a:t>
            </a:r>
            <a:r>
              <a:rPr lang="en-US" sz="2000" dirty="0"/>
              <a:t>/ -address="http://localhost:8200" </a:t>
            </a:r>
            <a:r>
              <a:rPr lang="en-US" sz="2000" dirty="0" err="1"/>
              <a:t>kv</a:t>
            </a:r>
            <a:endParaRPr lang="en-US" sz="2000" dirty="0"/>
          </a:p>
          <a:p>
            <a:pPr marL="342900" indent="-342900">
              <a:buFont typeface="Arial" charset="0"/>
              <a:buChar char="•"/>
            </a:pPr>
            <a:r>
              <a:rPr lang="en-US" sz="2000" dirty="0" err="1"/>
              <a:t>Kv</a:t>
            </a:r>
            <a:r>
              <a:rPr lang="en-US" sz="2000" dirty="0"/>
              <a:t> is the engine type used to generate key value pair</a:t>
            </a:r>
          </a:p>
          <a:p>
            <a:pPr marL="342900" indent="-342900">
              <a:buFont typeface="Arial" charset="0"/>
              <a:buChar char="•"/>
            </a:pPr>
            <a:r>
              <a:rPr lang="en-US" sz="2000" dirty="0"/>
              <a:t>To store secret key value pair :</a:t>
            </a:r>
            <a:br>
              <a:rPr lang="en-US" sz="2000" dirty="0"/>
            </a:br>
            <a:r>
              <a:rPr lang="en-US" sz="2000" dirty="0"/>
              <a:t>vault </a:t>
            </a:r>
            <a:r>
              <a:rPr lang="en-US" sz="2000" dirty="0" err="1"/>
              <a:t>kv</a:t>
            </a:r>
            <a:r>
              <a:rPr lang="en-US" sz="2000" dirty="0"/>
              <a:t> put -address="http://localhost:8200" /</a:t>
            </a:r>
            <a:r>
              <a:rPr lang="en-US" sz="2000" dirty="0" err="1"/>
              <a:t>my_path</a:t>
            </a:r>
            <a:r>
              <a:rPr lang="en-US" sz="2000" dirty="0"/>
              <a:t>/user1 user1=pass1</a:t>
            </a:r>
          </a:p>
          <a:p>
            <a:pPr marL="342900" indent="-342900">
              <a:buFont typeface="Arial" charset="0"/>
              <a:buChar char="•"/>
            </a:pPr>
            <a:r>
              <a:rPr lang="en-US" sz="2000" dirty="0"/>
              <a:t>To get the key value just stored :</a:t>
            </a:r>
            <a:br>
              <a:rPr lang="en-US" sz="2000" dirty="0"/>
            </a:br>
            <a:r>
              <a:rPr lang="en-US" sz="2000" dirty="0"/>
              <a:t>vault </a:t>
            </a:r>
            <a:r>
              <a:rPr lang="en-US" sz="2000" dirty="0" err="1"/>
              <a:t>kv</a:t>
            </a:r>
            <a:r>
              <a:rPr lang="en-US" sz="2000" dirty="0"/>
              <a:t> get -address="http://localhost:8200" /</a:t>
            </a:r>
            <a:r>
              <a:rPr lang="en-US" sz="2000" dirty="0" err="1"/>
              <a:t>my_path</a:t>
            </a:r>
            <a:r>
              <a:rPr lang="en-US" sz="2000" dirty="0"/>
              <a:t>/user1</a:t>
            </a:r>
          </a:p>
          <a:p>
            <a:pPr marL="342900" indent="-342900">
              <a:buFont typeface="Arial" charset="0"/>
              <a:buChar char="•"/>
            </a:pPr>
            <a:r>
              <a:rPr lang="en-US" sz="2000" dirty="0"/>
              <a:t>To store multiple </a:t>
            </a:r>
            <a:r>
              <a:rPr lang="en-US" sz="2000" dirty="0" err="1"/>
              <a:t>kv</a:t>
            </a:r>
            <a:r>
              <a:rPr lang="en-US" sz="2000" dirty="0"/>
              <a:t> pairs under 1 path say team1:</a:t>
            </a:r>
            <a:br>
              <a:rPr lang="en-US" sz="2000" dirty="0"/>
            </a:br>
            <a:r>
              <a:rPr lang="en-US" sz="2000" dirty="0"/>
              <a:t>vault </a:t>
            </a:r>
            <a:r>
              <a:rPr lang="en-US" sz="2000" dirty="0" err="1"/>
              <a:t>kv</a:t>
            </a:r>
            <a:r>
              <a:rPr lang="en-US" sz="2000" dirty="0"/>
              <a:t> put -address="http://localhost:8200" /</a:t>
            </a:r>
            <a:r>
              <a:rPr lang="en-US" sz="2000" dirty="0" err="1"/>
              <a:t>my_path</a:t>
            </a:r>
            <a:r>
              <a:rPr lang="en-US" sz="2000" dirty="0"/>
              <a:t>/team1 user1=pass1 user2=pass2 user3=pass3</a:t>
            </a:r>
          </a:p>
          <a:p>
            <a:pPr marL="342900" indent="-342900">
              <a:buFont typeface="Arial" charset="0"/>
              <a:buChar char="•"/>
            </a:pPr>
            <a:r>
              <a:rPr lang="en-US" sz="2000" dirty="0"/>
              <a:t>Cannot store separately </a:t>
            </a:r>
            <a:r>
              <a:rPr lang="en-US" sz="2000" dirty="0" err="1"/>
              <a:t>kv</a:t>
            </a:r>
            <a:r>
              <a:rPr lang="en-US" sz="2000" dirty="0"/>
              <a:t> pairs on different commands</a:t>
            </a:r>
          </a:p>
          <a:p>
            <a:pPr marL="342900" indent="-342900">
              <a:buFont typeface="Arial" charset="0"/>
              <a:buChar char="•"/>
            </a:pPr>
            <a:endParaRPr lang="en-US" altLang="en-US" sz="2000" dirty="0"/>
          </a:p>
        </p:txBody>
      </p:sp>
      <p:sp>
        <p:nvSpPr>
          <p:cNvPr id="3" name="Rectangle 2"/>
          <p:cNvSpPr/>
          <p:nvPr/>
        </p:nvSpPr>
        <p:spPr>
          <a:xfrm>
            <a:off x="1752600" y="5638800"/>
            <a:ext cx="4572000" cy="646331"/>
          </a:xfrm>
          <a:prstGeom prst="rect">
            <a:avLst/>
          </a:prstGeom>
        </p:spPr>
        <p:txBody>
          <a:bodyPr>
            <a:spAutoFit/>
          </a:bodyPr>
          <a:lstStyle/>
          <a:p>
            <a:r>
              <a:rPr lang="en-US" dirty="0">
                <a:hlinkClick r:id="rId4"/>
              </a:rPr>
              <a:t>https://dzone.com/articles/managing-secrets-with-vault</a:t>
            </a:r>
            <a:endParaRPr lang="en-US" dirty="0"/>
          </a:p>
        </p:txBody>
      </p:sp>
    </p:spTree>
    <p:extLst>
      <p:ext uri="{BB962C8B-B14F-4D97-AF65-F5344CB8AC3E}">
        <p14:creationId xmlns:p14="http://schemas.microsoft.com/office/powerpoint/2010/main" val="75923332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Vault Spring Boot</a:t>
            </a:r>
          </a:p>
        </p:txBody>
      </p:sp>
      <p:sp>
        <p:nvSpPr>
          <p:cNvPr id="43010" name="Content Placeholder 2"/>
          <p:cNvSpPr>
            <a:spLocks noGrp="1"/>
          </p:cNvSpPr>
          <p:nvPr>
            <p:ph idx="1"/>
          </p:nvPr>
        </p:nvSpPr>
        <p:spPr>
          <a:xfrm>
            <a:off x="360363" y="732471"/>
            <a:ext cx="8402637" cy="4525329"/>
          </a:xfrm>
        </p:spPr>
        <p:txBody>
          <a:bodyPr>
            <a:normAutofit lnSpcReduction="10000"/>
          </a:bodyPr>
          <a:lstStyle/>
          <a:p>
            <a:pPr marL="342900" indent="-342900">
              <a:buFont typeface="Arial" charset="0"/>
              <a:buChar char="•"/>
            </a:pPr>
            <a:r>
              <a:rPr lang="en-US" sz="2000" b="1" dirty="0">
                <a:solidFill>
                  <a:srgbClr val="FF0000"/>
                </a:solidFill>
              </a:rPr>
              <a:t>Add in </a:t>
            </a:r>
            <a:r>
              <a:rPr lang="en-US" sz="2000" b="1" dirty="0" err="1">
                <a:solidFill>
                  <a:srgbClr val="FF0000"/>
                </a:solidFill>
              </a:rPr>
              <a:t>bootstrap.properties</a:t>
            </a:r>
            <a:endParaRPr lang="en-US" sz="2000" b="1" dirty="0">
              <a:solidFill>
                <a:srgbClr val="FF0000"/>
              </a:solidFill>
            </a:endParaRPr>
          </a:p>
          <a:p>
            <a:pPr marL="342900" indent="-342900">
              <a:buFont typeface="Arial" charset="0"/>
              <a:buChar char="•"/>
            </a:pPr>
            <a:r>
              <a:rPr lang="en-US" sz="2000" dirty="0"/>
              <a:t>Create a path secret in vault. That is default spring vault looks for</a:t>
            </a:r>
            <a:br>
              <a:rPr lang="en-US" sz="2000" dirty="0"/>
            </a:br>
            <a:r>
              <a:rPr lang="en-US" sz="2000" dirty="0"/>
              <a:t>vault secrets enable -path=secret/ -address="http://localhost:8200" </a:t>
            </a:r>
            <a:r>
              <a:rPr lang="en-US" sz="2000" dirty="0" err="1"/>
              <a:t>kv</a:t>
            </a:r>
            <a:endParaRPr lang="en-US" sz="2000" dirty="0"/>
          </a:p>
          <a:p>
            <a:pPr marL="342900" indent="-342900">
              <a:buFont typeface="Arial" charset="0"/>
              <a:buChar char="•"/>
            </a:pPr>
            <a:r>
              <a:rPr lang="en-US" sz="2000" dirty="0"/>
              <a:t>Store secret email in vault for </a:t>
            </a:r>
            <a:r>
              <a:rPr lang="en-US" sz="2000" dirty="0" err="1"/>
              <a:t>springboot</a:t>
            </a:r>
            <a:r>
              <a:rPr lang="en-US" sz="2000" dirty="0"/>
              <a:t> application under </a:t>
            </a:r>
            <a:r>
              <a:rPr lang="en-US" sz="2000" dirty="0" err="1"/>
              <a:t>my_path</a:t>
            </a:r>
            <a:r>
              <a:rPr lang="en-US" sz="2000" dirty="0"/>
              <a:t> engine created before</a:t>
            </a:r>
            <a:br>
              <a:rPr lang="en-US" sz="2000" dirty="0"/>
            </a:br>
            <a:r>
              <a:rPr lang="en-US" sz="2000" dirty="0"/>
              <a:t>vault </a:t>
            </a:r>
            <a:r>
              <a:rPr lang="en-US" sz="2000" dirty="0" err="1"/>
              <a:t>kv</a:t>
            </a:r>
            <a:r>
              <a:rPr lang="en-US" sz="2000" dirty="0"/>
              <a:t> put /secret/my-application email=</a:t>
            </a:r>
            <a:r>
              <a:rPr lang="en-US" sz="2000" dirty="0" err="1"/>
              <a:t>shalini@gmail.com</a:t>
            </a:r>
            <a:r>
              <a:rPr lang="en-US" sz="2000" dirty="0"/>
              <a:t> -address=</a:t>
            </a:r>
            <a:r>
              <a:rPr lang="en-US" sz="2000" dirty="0">
                <a:hlinkClick r:id="rId3"/>
              </a:rPr>
              <a:t>http://localhost:8200</a:t>
            </a:r>
            <a:endParaRPr lang="en-US" sz="2000" dirty="0"/>
          </a:p>
          <a:p>
            <a:pPr marL="342900" indent="-342900">
              <a:buFont typeface="Arial" charset="0"/>
              <a:buChar char="•"/>
            </a:pPr>
            <a:r>
              <a:rPr lang="en-US" sz="2000" dirty="0"/>
              <a:t>Spring Cloud Vault uses by default application as the default context and the value of </a:t>
            </a:r>
            <a:r>
              <a:rPr lang="en-US" sz="2000" dirty="0" err="1"/>
              <a:t>spring.application.name</a:t>
            </a:r>
            <a:r>
              <a:rPr lang="en-US" sz="2000" dirty="0"/>
              <a:t> as application context. </a:t>
            </a:r>
            <a:br>
              <a:rPr lang="en-US" sz="2000" dirty="0"/>
            </a:br>
            <a:r>
              <a:rPr lang="en-US" sz="2000" dirty="0" err="1"/>
              <a:t>spring.application.name</a:t>
            </a:r>
            <a:r>
              <a:rPr lang="en-US" sz="2000" dirty="0"/>
              <a:t>= my-application</a:t>
            </a:r>
            <a:br>
              <a:rPr lang="en-US" sz="2000" dirty="0"/>
            </a:br>
            <a:r>
              <a:rPr lang="en-US" sz="2000" dirty="0" err="1"/>
              <a:t>spring.cloud.vault.token</a:t>
            </a:r>
            <a:r>
              <a:rPr lang="en-US" sz="2000" dirty="0"/>
              <a:t>= s.j8PkAYyKhmDEUpkze2UIsv2L</a:t>
            </a:r>
            <a:br>
              <a:rPr lang="en-US" sz="2000" dirty="0"/>
            </a:br>
            <a:r>
              <a:rPr lang="en-US" sz="2000" dirty="0" err="1"/>
              <a:t>spring.cloud.vault.scheme</a:t>
            </a:r>
            <a:r>
              <a:rPr lang="en-US" sz="2000" dirty="0"/>
              <a:t>= http</a:t>
            </a:r>
          </a:p>
          <a:p>
            <a:pPr marL="342900" indent="-342900">
              <a:buFont typeface="Arial" charset="0"/>
              <a:buChar char="•"/>
            </a:pPr>
            <a:r>
              <a:rPr lang="en-US" altLang="en-US" sz="2000" dirty="0"/>
              <a:t>If path is not secret then add this :</a:t>
            </a:r>
            <a:br>
              <a:rPr lang="en-US" altLang="en-US" sz="2000" dirty="0"/>
            </a:br>
            <a:r>
              <a:rPr lang="en-US" altLang="en-US" sz="2000" dirty="0" err="1"/>
              <a:t>spring.cloud.vault.kv.enabled</a:t>
            </a:r>
            <a:r>
              <a:rPr lang="en-US" altLang="en-US" sz="2000" dirty="0"/>
              <a:t>=true</a:t>
            </a:r>
          </a:p>
          <a:p>
            <a:pPr marL="342900" indent="-342900">
              <a:buFont typeface="Arial" charset="0"/>
              <a:buChar char="•"/>
            </a:pPr>
            <a:r>
              <a:rPr lang="en-US" altLang="en-US" sz="2000" dirty="0" err="1"/>
              <a:t>spring.cloud.vault.kv.backend</a:t>
            </a:r>
            <a:r>
              <a:rPr lang="en-US" altLang="en-US" sz="2000" dirty="0"/>
              <a:t>=</a:t>
            </a:r>
            <a:r>
              <a:rPr lang="en-US" altLang="en-US" sz="2000" dirty="0" err="1"/>
              <a:t>my_path</a:t>
            </a:r>
            <a:endParaRPr lang="en-US" altLang="en-US" sz="2000" dirty="0"/>
          </a:p>
        </p:txBody>
      </p:sp>
      <p:sp>
        <p:nvSpPr>
          <p:cNvPr id="3" name="Rectangle 2"/>
          <p:cNvSpPr/>
          <p:nvPr/>
        </p:nvSpPr>
        <p:spPr>
          <a:xfrm>
            <a:off x="1752600" y="5638800"/>
            <a:ext cx="4572000" cy="646331"/>
          </a:xfrm>
          <a:prstGeom prst="rect">
            <a:avLst/>
          </a:prstGeom>
        </p:spPr>
        <p:txBody>
          <a:bodyPr>
            <a:spAutoFit/>
          </a:bodyPr>
          <a:lstStyle/>
          <a:p>
            <a:r>
              <a:rPr lang="en-US" dirty="0">
                <a:hlinkClick r:id="rId4"/>
              </a:rPr>
              <a:t>https://dzone.com/articles/managing-secrets-with-vault</a:t>
            </a:r>
            <a:endParaRPr lang="en-US" dirty="0"/>
          </a:p>
        </p:txBody>
      </p:sp>
    </p:spTree>
    <p:extLst>
      <p:ext uri="{BB962C8B-B14F-4D97-AF65-F5344CB8AC3E}">
        <p14:creationId xmlns:p14="http://schemas.microsoft.com/office/powerpoint/2010/main" val="3221438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Circuit breaker States and Settings</a:t>
            </a:r>
          </a:p>
        </p:txBody>
      </p:sp>
      <p:sp>
        <p:nvSpPr>
          <p:cNvPr id="3" name="Rectangle 2"/>
          <p:cNvSpPr/>
          <p:nvPr/>
        </p:nvSpPr>
        <p:spPr>
          <a:xfrm>
            <a:off x="228600" y="762000"/>
            <a:ext cx="8638680" cy="5181600"/>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t" anchorCtr="0"/>
          <a:lstStyle/>
          <a:p>
            <a:pPr marL="285750" indent="-285750">
              <a:buFont typeface="Arial" charset="0"/>
              <a:buChar char="•"/>
            </a:pPr>
            <a:r>
              <a:rPr lang="en-US" sz="2200" dirty="0"/>
              <a:t>A </a:t>
            </a:r>
            <a:r>
              <a:rPr lang="en-US" sz="2200" dirty="0" err="1"/>
              <a:t>CircuitBreaker</a:t>
            </a:r>
            <a:r>
              <a:rPr lang="en-US" sz="2200" dirty="0"/>
              <a:t> can be in one of the three states:</a:t>
            </a:r>
          </a:p>
          <a:p>
            <a:pPr marL="742950" lvl="1" indent="-285750">
              <a:buFont typeface="Arial" charset="0"/>
              <a:buChar char="•"/>
            </a:pPr>
            <a:r>
              <a:rPr lang="en-US" sz="2200" dirty="0"/>
              <a:t>CLOSED – everything is fine, no short-circuiting involved</a:t>
            </a:r>
          </a:p>
          <a:p>
            <a:pPr marL="742950" lvl="1" indent="-285750">
              <a:buFont typeface="Arial" charset="0"/>
              <a:buChar char="•"/>
            </a:pPr>
            <a:r>
              <a:rPr lang="en-US" sz="2200" dirty="0"/>
              <a:t>OPEN – remote server is down, all requests to it are short-circuited</a:t>
            </a:r>
          </a:p>
          <a:p>
            <a:pPr marL="742950" lvl="1" indent="-285750">
              <a:buFont typeface="Arial" charset="0"/>
              <a:buChar char="•"/>
            </a:pPr>
            <a:r>
              <a:rPr lang="en-US" sz="2200" dirty="0"/>
              <a:t>HALF_OPEN – a configured amount of time since entering OPEN state has elapsed and </a:t>
            </a:r>
            <a:r>
              <a:rPr lang="en-US" sz="2200" dirty="0" err="1"/>
              <a:t>CircuitBreaker</a:t>
            </a:r>
            <a:r>
              <a:rPr lang="en-US" sz="2200" dirty="0"/>
              <a:t> allows requests to check if the remote service is back online</a:t>
            </a:r>
          </a:p>
          <a:p>
            <a:pPr marL="285750" indent="-285750">
              <a:buFont typeface="Arial" charset="0"/>
              <a:buChar char="•"/>
            </a:pPr>
            <a:r>
              <a:rPr lang="en-US" sz="2200" dirty="0"/>
              <a:t>We can configure the following settings:</a:t>
            </a:r>
          </a:p>
          <a:p>
            <a:pPr marL="742950" lvl="1" indent="-285750">
              <a:buFont typeface="Arial" charset="0"/>
              <a:buChar char="•"/>
            </a:pPr>
            <a:r>
              <a:rPr lang="en-US" sz="2200" dirty="0"/>
              <a:t>the failure rate threshold above which the </a:t>
            </a:r>
            <a:r>
              <a:rPr lang="en-US" sz="2200" dirty="0" err="1"/>
              <a:t>CircuitBreaker</a:t>
            </a:r>
            <a:r>
              <a:rPr lang="en-US" sz="2200" dirty="0"/>
              <a:t> opens and starts short-circuiting calls</a:t>
            </a:r>
          </a:p>
          <a:p>
            <a:pPr marL="742950" lvl="1" indent="-285750">
              <a:buFont typeface="Arial" charset="0"/>
              <a:buChar char="•"/>
            </a:pPr>
            <a:r>
              <a:rPr lang="en-US" sz="2200" dirty="0"/>
              <a:t>the wait duration which defines how long the </a:t>
            </a:r>
            <a:r>
              <a:rPr lang="en-US" sz="2200" dirty="0" err="1"/>
              <a:t>CircuitBreaker</a:t>
            </a:r>
            <a:r>
              <a:rPr lang="en-US" sz="2200" dirty="0"/>
              <a:t> should stay open before it switches to half open</a:t>
            </a:r>
          </a:p>
          <a:p>
            <a:pPr marL="742950" lvl="1" indent="-285750">
              <a:buFont typeface="Arial" charset="0"/>
              <a:buChar char="•"/>
            </a:pPr>
            <a:r>
              <a:rPr lang="en-US" sz="2200" dirty="0"/>
              <a:t>the size of the ring buffer when the </a:t>
            </a:r>
            <a:r>
              <a:rPr lang="en-US" sz="2200" dirty="0" err="1"/>
              <a:t>CircuitBreaker</a:t>
            </a:r>
            <a:r>
              <a:rPr lang="en-US" sz="2200" dirty="0"/>
              <a:t> is half open or closed</a:t>
            </a:r>
          </a:p>
          <a:p>
            <a:pPr marL="742950" lvl="1" indent="-285750">
              <a:buFont typeface="Arial" charset="0"/>
              <a:buChar char="•"/>
            </a:pPr>
            <a:r>
              <a:rPr lang="en-US" sz="2200" dirty="0"/>
              <a:t>a custom </a:t>
            </a:r>
            <a:r>
              <a:rPr lang="en-US" sz="2200" dirty="0" err="1"/>
              <a:t>CircuitBreakerEventListener</a:t>
            </a:r>
            <a:r>
              <a:rPr lang="en-US" sz="2200" dirty="0"/>
              <a:t> which handles </a:t>
            </a:r>
            <a:r>
              <a:rPr lang="en-US" sz="2200" dirty="0" err="1"/>
              <a:t>CircuitBreaker</a:t>
            </a:r>
            <a:r>
              <a:rPr lang="en-US" sz="2200" dirty="0"/>
              <a:t> events</a:t>
            </a:r>
          </a:p>
          <a:p>
            <a:pPr marL="742950" lvl="1" indent="-285750">
              <a:buFont typeface="Arial" charset="0"/>
              <a:buChar char="•"/>
            </a:pPr>
            <a:r>
              <a:rPr lang="en-US" sz="2200" dirty="0"/>
              <a:t>a custom Predicate which evaluates if an exception should count as a failure and thus increase the failure rate</a:t>
            </a:r>
          </a:p>
        </p:txBody>
      </p:sp>
    </p:spTree>
    <p:extLst>
      <p:ext uri="{BB962C8B-B14F-4D97-AF65-F5344CB8AC3E}">
        <p14:creationId xmlns:p14="http://schemas.microsoft.com/office/powerpoint/2010/main" val="1715741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Rate Limiter</a:t>
            </a:r>
          </a:p>
        </p:txBody>
      </p:sp>
      <p:sp>
        <p:nvSpPr>
          <p:cNvPr id="3" name="Rectangle 2"/>
          <p:cNvSpPr/>
          <p:nvPr/>
        </p:nvSpPr>
        <p:spPr>
          <a:xfrm>
            <a:off x="228600" y="762000"/>
            <a:ext cx="8638680" cy="5181600"/>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t" anchorCtr="0"/>
          <a:lstStyle/>
          <a:p>
            <a:pPr marL="285750" indent="-285750">
              <a:buFont typeface="Arial" charset="0"/>
              <a:buChar char="•"/>
            </a:pPr>
            <a:r>
              <a:rPr lang="en-US" sz="2200" dirty="0"/>
              <a:t>this functionality allows limiting access to some service. </a:t>
            </a:r>
          </a:p>
          <a:p>
            <a:pPr marL="285750" indent="-285750">
              <a:buFont typeface="Arial" charset="0"/>
              <a:buChar char="•"/>
            </a:pPr>
            <a:r>
              <a:rPr lang="en-US" sz="2200" dirty="0"/>
              <a:t>Its API is very similar to </a:t>
            </a:r>
            <a:r>
              <a:rPr lang="en-US" sz="2200" dirty="0" err="1"/>
              <a:t>CircuitBreaker's</a:t>
            </a:r>
            <a:r>
              <a:rPr lang="en-US" sz="2200" dirty="0"/>
              <a:t> – there are Registry, </a:t>
            </a:r>
            <a:r>
              <a:rPr lang="en-US" sz="2200" dirty="0" err="1"/>
              <a:t>Config</a:t>
            </a:r>
            <a:r>
              <a:rPr lang="en-US" sz="2200" dirty="0"/>
              <a:t> and Limiter classes.</a:t>
            </a:r>
          </a:p>
          <a:p>
            <a:pPr marL="285750" indent="-285750">
              <a:buFont typeface="Arial" charset="0"/>
              <a:buChar char="•"/>
            </a:pPr>
            <a:r>
              <a:rPr lang="en-US" sz="2400" dirty="0"/>
              <a:t>We can configure parameters like:</a:t>
            </a:r>
          </a:p>
          <a:p>
            <a:pPr marL="742950" lvl="1" indent="-285750">
              <a:buFont typeface="Arial" charset="0"/>
              <a:buChar char="•"/>
            </a:pPr>
            <a:r>
              <a:rPr lang="en-US" sz="2400" dirty="0"/>
              <a:t>the period of the limit refresh</a:t>
            </a:r>
          </a:p>
          <a:p>
            <a:pPr marL="742950" lvl="1" indent="-285750">
              <a:buFont typeface="Arial" charset="0"/>
              <a:buChar char="•"/>
            </a:pPr>
            <a:r>
              <a:rPr lang="en-US" sz="2400" dirty="0"/>
              <a:t>the permissions limit for the refresh period</a:t>
            </a:r>
          </a:p>
          <a:p>
            <a:pPr marL="742950" lvl="1" indent="-285750">
              <a:buFont typeface="Arial" charset="0"/>
              <a:buChar char="•"/>
            </a:pPr>
            <a:r>
              <a:rPr lang="en-US" sz="2400" dirty="0"/>
              <a:t>the default wait for permission duration</a:t>
            </a:r>
          </a:p>
          <a:p>
            <a:pPr marL="285750" indent="-285750">
              <a:buFont typeface="Arial" charset="0"/>
              <a:buChar char="•"/>
            </a:pPr>
            <a:endParaRPr lang="en-US" sz="2200" dirty="0"/>
          </a:p>
        </p:txBody>
      </p:sp>
    </p:spTree>
    <p:extLst>
      <p:ext uri="{BB962C8B-B14F-4D97-AF65-F5344CB8AC3E}">
        <p14:creationId xmlns:p14="http://schemas.microsoft.com/office/powerpoint/2010/main" val="8944383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BulkHead</a:t>
            </a:r>
            <a:endParaRPr lang="en-US" dirty="0"/>
          </a:p>
        </p:txBody>
      </p:sp>
      <p:sp>
        <p:nvSpPr>
          <p:cNvPr id="3" name="Rectangle 2"/>
          <p:cNvSpPr/>
          <p:nvPr/>
        </p:nvSpPr>
        <p:spPr>
          <a:xfrm>
            <a:off x="228600" y="762000"/>
            <a:ext cx="8638680" cy="5181600"/>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t" anchorCtr="0"/>
          <a:lstStyle/>
          <a:p>
            <a:pPr marL="285750" indent="-285750">
              <a:buFont typeface="Arial" charset="0"/>
              <a:buChar char="•"/>
            </a:pPr>
            <a:r>
              <a:rPr lang="en-US" sz="2200" dirty="0"/>
              <a:t>It's possible to limit the number of concurrent calls to a particular service.</a:t>
            </a:r>
          </a:p>
          <a:p>
            <a:pPr marL="285750" indent="-285750">
              <a:buFont typeface="Arial" charset="0"/>
              <a:buChar char="•"/>
            </a:pPr>
            <a:r>
              <a:rPr lang="en-US" sz="2200" dirty="0"/>
              <a:t>We can configure the following settings:</a:t>
            </a:r>
          </a:p>
          <a:p>
            <a:pPr marL="285750" indent="-285750">
              <a:buFont typeface="Arial" charset="0"/>
              <a:buChar char="•"/>
            </a:pPr>
            <a:r>
              <a:rPr lang="en-US" sz="2200" dirty="0"/>
              <a:t>the max amount of parallel executions allowed by the bulkhead</a:t>
            </a:r>
          </a:p>
          <a:p>
            <a:pPr marL="285750" indent="-285750">
              <a:buFont typeface="Arial" charset="0"/>
              <a:buChar char="•"/>
            </a:pPr>
            <a:r>
              <a:rPr lang="en-US" sz="2200" dirty="0"/>
              <a:t>the max amount of time a thread will wait for when attempting to enter a saturated bulkhead</a:t>
            </a:r>
          </a:p>
          <a:p>
            <a:pPr marL="285750" indent="-285750">
              <a:buFont typeface="Arial" charset="0"/>
              <a:buChar char="•"/>
            </a:pPr>
            <a:endParaRPr lang="en-US" sz="2200" dirty="0"/>
          </a:p>
        </p:txBody>
      </p:sp>
    </p:spTree>
    <p:extLst>
      <p:ext uri="{BB962C8B-B14F-4D97-AF65-F5344CB8AC3E}">
        <p14:creationId xmlns:p14="http://schemas.microsoft.com/office/powerpoint/2010/main" val="15071073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Retry</a:t>
            </a:r>
          </a:p>
        </p:txBody>
      </p:sp>
      <p:sp>
        <p:nvSpPr>
          <p:cNvPr id="3" name="Rectangle 2"/>
          <p:cNvSpPr/>
          <p:nvPr/>
        </p:nvSpPr>
        <p:spPr>
          <a:xfrm>
            <a:off x="228600" y="762000"/>
            <a:ext cx="8638680" cy="5181600"/>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t" anchorCtr="0"/>
          <a:lstStyle/>
          <a:p>
            <a:pPr marL="285750" indent="-285750">
              <a:buFont typeface="Arial" charset="0"/>
              <a:buChar char="•"/>
            </a:pPr>
            <a:r>
              <a:rPr lang="en-US" sz="2200" dirty="0"/>
              <a:t>We can automatically retry a failed call using the Retry API:</a:t>
            </a:r>
          </a:p>
          <a:p>
            <a:pPr marL="285750" indent="-285750">
              <a:buFont typeface="Arial" charset="0"/>
              <a:buChar char="•"/>
            </a:pPr>
            <a:r>
              <a:rPr lang="en-US" sz="2200" dirty="0"/>
              <a:t>We can also configure the following:</a:t>
            </a:r>
          </a:p>
          <a:p>
            <a:pPr marL="742950" lvl="1" indent="-285750">
              <a:buFont typeface="Arial" charset="0"/>
              <a:buChar char="•"/>
            </a:pPr>
            <a:r>
              <a:rPr lang="en-US" sz="2200" dirty="0"/>
              <a:t>the max attempts number</a:t>
            </a:r>
          </a:p>
          <a:p>
            <a:pPr marL="742950" lvl="1" indent="-285750">
              <a:buFont typeface="Arial" charset="0"/>
              <a:buChar char="•"/>
            </a:pPr>
            <a:r>
              <a:rPr lang="en-US" sz="2200" dirty="0"/>
              <a:t>the wait duration before retries</a:t>
            </a:r>
          </a:p>
          <a:p>
            <a:pPr marL="742950" lvl="1" indent="-285750">
              <a:buFont typeface="Arial" charset="0"/>
              <a:buChar char="•"/>
            </a:pPr>
            <a:r>
              <a:rPr lang="en-US" sz="2200" dirty="0"/>
              <a:t>a custom function to modify the waiting interval after a failure</a:t>
            </a:r>
          </a:p>
          <a:p>
            <a:pPr marL="742950" lvl="1" indent="-285750">
              <a:buFont typeface="Arial" charset="0"/>
              <a:buChar char="•"/>
            </a:pPr>
            <a:r>
              <a:rPr lang="en-US" sz="2200" dirty="0"/>
              <a:t>a custom Predicate which evaluates if an exception should result in retrying the call</a:t>
            </a:r>
          </a:p>
          <a:p>
            <a:pPr marL="285750" indent="-285750">
              <a:buFont typeface="Arial" charset="0"/>
              <a:buChar char="•"/>
            </a:pPr>
            <a:endParaRPr lang="en-US" sz="2200" dirty="0"/>
          </a:p>
        </p:txBody>
      </p:sp>
    </p:spTree>
    <p:extLst>
      <p:ext uri="{BB962C8B-B14F-4D97-AF65-F5344CB8AC3E}">
        <p14:creationId xmlns:p14="http://schemas.microsoft.com/office/powerpoint/2010/main" val="13773734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Time Limiter</a:t>
            </a:r>
          </a:p>
        </p:txBody>
      </p:sp>
      <p:sp>
        <p:nvSpPr>
          <p:cNvPr id="3" name="Rectangle 2"/>
          <p:cNvSpPr/>
          <p:nvPr/>
        </p:nvSpPr>
        <p:spPr>
          <a:xfrm>
            <a:off x="228600" y="762000"/>
            <a:ext cx="8638680" cy="5181600"/>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t" anchorCtr="0"/>
          <a:lstStyle/>
          <a:p>
            <a:pPr marL="285750" indent="-285750">
              <a:buFont typeface="Arial" charset="0"/>
              <a:buChar char="•"/>
            </a:pPr>
            <a:r>
              <a:rPr lang="en-US" sz="2200" dirty="0"/>
              <a:t>It's possible to limit the amount of time spent calling a remote service using the </a:t>
            </a:r>
            <a:r>
              <a:rPr lang="en-US" sz="2200" dirty="0" err="1"/>
              <a:t>TimeLimiter</a:t>
            </a:r>
            <a:r>
              <a:rPr lang="en-US" sz="2200" dirty="0"/>
              <a:t>.</a:t>
            </a:r>
          </a:p>
        </p:txBody>
      </p:sp>
    </p:spTree>
    <p:extLst>
      <p:ext uri="{BB962C8B-B14F-4D97-AF65-F5344CB8AC3E}">
        <p14:creationId xmlns:p14="http://schemas.microsoft.com/office/powerpoint/2010/main" val="204552596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PRING_RESOURCE_PATHS_HASH_2" val="83aedc42bc84ed5ed12c401c959f3d34aea17c8"/>
</p:tagLst>
</file>

<file path=ppt/theme/theme1.xml><?xml version="1.0" encoding="utf-8"?>
<a:theme xmlns:a="http://schemas.openxmlformats.org/drawingml/2006/main" name="CT_Core_Java_OOP">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Version_x0020_No_x002e_ xmlns="5b0b727f-9d55-4674-90df-9368557459d7">1.0</Version_x0020_No_x002e_>
    <Document_x0020_Summary xmlns="5b0b727f-9d55-4674-90df-9368557459d7">The blank ppt template is used for preparing presentations  aligned with CitiusTech powerpoint guidelines. </Document_x0020_Summary>
    <Rel_x0020_Date xmlns="3f0a5add-00cc-4c5e-8a54-6b524d8608b8">2012-11-11T18:30:00+00:00</Rel_x0020_Date>
    <Version_x0020_No xmlns="5b0b727f-9d55-4674-90df-9368557459d7">1.0</Version_x0020_No>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A1A300ECBFD16143AC8B3E6881EC19E4" ma:contentTypeVersion="6" ma:contentTypeDescription="Create a new document." ma:contentTypeScope="" ma:versionID="3a3d1758f0533e4a63e0706672344207">
  <xsd:schema xmlns:xsd="http://www.w3.org/2001/XMLSchema" xmlns:xs="http://www.w3.org/2001/XMLSchema" xmlns:p="http://schemas.microsoft.com/office/2006/metadata/properties" xmlns:ns2="5b0b727f-9d55-4674-90df-9368557459d7" xmlns:ns3="3f0a5add-00cc-4c5e-8a54-6b524d8608b8" targetNamespace="http://schemas.microsoft.com/office/2006/metadata/properties" ma:root="true" ma:fieldsID="0b9e00dfdebadb8b416f9476785e5085" ns2:_="" ns3:_="">
    <xsd:import namespace="5b0b727f-9d55-4674-90df-9368557459d7"/>
    <xsd:import namespace="3f0a5add-00cc-4c5e-8a54-6b524d8608b8"/>
    <xsd:element name="properties">
      <xsd:complexType>
        <xsd:sequence>
          <xsd:element name="documentManagement">
            <xsd:complexType>
              <xsd:all>
                <xsd:element ref="ns2:Document_x0020_Summary" minOccurs="0"/>
                <xsd:element ref="ns2:Version_x0020_No_x002e_" minOccurs="0"/>
                <xsd:element ref="ns3:Rel_x0020_Date" minOccurs="0"/>
                <xsd:element ref="ns2:Version_x0020_No"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b0b727f-9d55-4674-90df-9368557459d7" elementFormDefault="qualified">
    <xsd:import namespace="http://schemas.microsoft.com/office/2006/documentManagement/types"/>
    <xsd:import namespace="http://schemas.microsoft.com/office/infopath/2007/PartnerControls"/>
    <xsd:element name="Document_x0020_Summary" ma:index="8" nillable="true" ma:displayName="Document Summary" ma:internalName="Document_x0020_Summary">
      <xsd:simpleType>
        <xsd:restriction base="dms:Note">
          <xsd:maxLength value="255"/>
        </xsd:restriction>
      </xsd:simpleType>
    </xsd:element>
    <xsd:element name="Version_x0020_No_x002e_" ma:index="9" nillable="true" ma:displayName="Version No." ma:internalName="Version_x0020_No_x002e_">
      <xsd:simpleType>
        <xsd:restriction base="dms:Text">
          <xsd:maxLength value="255"/>
        </xsd:restriction>
      </xsd:simpleType>
    </xsd:element>
    <xsd:element name="Version_x0020_No" ma:index="13" nillable="true" ma:displayName="Version No" ma:internalName="Version_x0020_No">
      <xsd:simpleType>
        <xsd:restriction base="dms:Text">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3f0a5add-00cc-4c5e-8a54-6b524d8608b8" elementFormDefault="qualified">
    <xsd:import namespace="http://schemas.microsoft.com/office/2006/documentManagement/types"/>
    <xsd:import namespace="http://schemas.microsoft.com/office/infopath/2007/PartnerControls"/>
    <xsd:element name="Rel_x0020_Date" ma:index="11" nillable="true" ma:displayName="Rel Date" ma:format="DateOnly" ma:internalName="Rel_x0020_Dat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215CF3E-B7B2-4757-A9A7-BF8CDE2155B6}">
  <ds:schemaRefs>
    <ds:schemaRef ds:uri="http://schemas.microsoft.com/sharepoint/v3/contenttype/forms"/>
  </ds:schemaRefs>
</ds:datastoreItem>
</file>

<file path=customXml/itemProps2.xml><?xml version="1.0" encoding="utf-8"?>
<ds:datastoreItem xmlns:ds="http://schemas.openxmlformats.org/officeDocument/2006/customXml" ds:itemID="{B0006A50-4E7D-423B-9555-E21005059E29}">
  <ds:schemaRefs>
    <ds:schemaRef ds:uri="http://schemas.microsoft.com/office/2006/documentManagement/types"/>
    <ds:schemaRef ds:uri="http://schemas.openxmlformats.org/package/2006/metadata/core-properties"/>
    <ds:schemaRef ds:uri="http://schemas.microsoft.com/office/2006/metadata/properties"/>
    <ds:schemaRef ds:uri="http://purl.org/dc/elements/1.1/"/>
    <ds:schemaRef ds:uri="http://purl.org/dc/terms/"/>
    <ds:schemaRef ds:uri="5b0b727f-9d55-4674-90df-9368557459d7"/>
    <ds:schemaRef ds:uri="http://schemas.microsoft.com/office/infopath/2007/PartnerControls"/>
    <ds:schemaRef ds:uri="http://purl.org/dc/dcmitype/"/>
    <ds:schemaRef ds:uri="3f0a5add-00cc-4c5e-8a54-6b524d8608b8"/>
    <ds:schemaRef ds:uri="http://www.w3.org/XML/1998/namespace"/>
  </ds:schemaRefs>
</ds:datastoreItem>
</file>

<file path=customXml/itemProps3.xml><?xml version="1.0" encoding="utf-8"?>
<ds:datastoreItem xmlns:ds="http://schemas.openxmlformats.org/officeDocument/2006/customXml" ds:itemID="{20271C12-EDC3-4E9F-917F-B5906E905FB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b0b727f-9d55-4674-90df-9368557459d7"/>
    <ds:schemaRef ds:uri="3f0a5add-00cc-4c5e-8a54-6b524d8608b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CT_Core_Java_OOP</Template>
  <TotalTime>27098</TotalTime>
  <Words>7511</Words>
  <Application>Microsoft Macintosh PowerPoint</Application>
  <PresentationFormat>On-screen Show (4:3)</PresentationFormat>
  <Paragraphs>545</Paragraphs>
  <Slides>49</Slides>
  <Notes>49</Notes>
  <HiddenSlides>7</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49</vt:i4>
      </vt:variant>
    </vt:vector>
  </HeadingPairs>
  <TitlesOfParts>
    <vt:vector size="57" baseType="lpstr">
      <vt:lpstr>Arial</vt:lpstr>
      <vt:lpstr>Calibri</vt:lpstr>
      <vt:lpstr>Courier New</vt:lpstr>
      <vt:lpstr>Mangal</vt:lpstr>
      <vt:lpstr>Tahoma</vt:lpstr>
      <vt:lpstr>Times New Roman</vt:lpstr>
      <vt:lpstr>Wingdings</vt:lpstr>
      <vt:lpstr>CT_Core_Java_OOP</vt:lpstr>
      <vt:lpstr>Microservice – 02</vt:lpstr>
      <vt:lpstr>Topics</vt:lpstr>
      <vt:lpstr>Why Circuit Breakers</vt:lpstr>
      <vt:lpstr>Resilience4J</vt:lpstr>
      <vt:lpstr>Circuit breaker States and Settings</vt:lpstr>
      <vt:lpstr>Rate Limiter</vt:lpstr>
      <vt:lpstr>BulkHead</vt:lpstr>
      <vt:lpstr>Retry</vt:lpstr>
      <vt:lpstr>Time Limiter</vt:lpstr>
      <vt:lpstr>Dependency</vt:lpstr>
      <vt:lpstr>Hystrix  </vt:lpstr>
      <vt:lpstr>Hystrix Example</vt:lpstr>
      <vt:lpstr>Hystrix Properties  </vt:lpstr>
      <vt:lpstr>Hystrix Dashboard</vt:lpstr>
      <vt:lpstr>Hystrix Timeout Example</vt:lpstr>
      <vt:lpstr>Turbine</vt:lpstr>
      <vt:lpstr>Without Gateway</vt:lpstr>
      <vt:lpstr>With Gateway</vt:lpstr>
      <vt:lpstr>API Gateway</vt:lpstr>
      <vt:lpstr>Advantages of API Gateway</vt:lpstr>
      <vt:lpstr>Zuul Gateway</vt:lpstr>
      <vt:lpstr>Zuul Implementation</vt:lpstr>
      <vt:lpstr>Zuul Uses</vt:lpstr>
      <vt:lpstr>Zuul Filters</vt:lpstr>
      <vt:lpstr>Add Filter in Zuul</vt:lpstr>
      <vt:lpstr>Add Filter in Zuul</vt:lpstr>
      <vt:lpstr>Microservice Tracing</vt:lpstr>
      <vt:lpstr>MS Communication</vt:lpstr>
      <vt:lpstr>Microservice Observability</vt:lpstr>
      <vt:lpstr>Concepts of Microservice Observability</vt:lpstr>
      <vt:lpstr>Zipkin</vt:lpstr>
      <vt:lpstr>Zipkin Modules</vt:lpstr>
      <vt:lpstr>Sleuth</vt:lpstr>
      <vt:lpstr>Sleuth Sampling</vt:lpstr>
      <vt:lpstr>Sleuth</vt:lpstr>
      <vt:lpstr>Demo</vt:lpstr>
      <vt:lpstr>Config Environment SetUp</vt:lpstr>
      <vt:lpstr>Git Commands</vt:lpstr>
      <vt:lpstr>Config Server Application</vt:lpstr>
      <vt:lpstr>Verify Server side Configuration</vt:lpstr>
      <vt:lpstr>Config Server Client</vt:lpstr>
      <vt:lpstr>Verify Config Client</vt:lpstr>
      <vt:lpstr>Vault as BackEnd</vt:lpstr>
      <vt:lpstr>Vault Architecture</vt:lpstr>
      <vt:lpstr>Install Vault</vt:lpstr>
      <vt:lpstr>Vault Commands</vt:lpstr>
      <vt:lpstr>Run Vault</vt:lpstr>
      <vt:lpstr>Vault Secrets</vt:lpstr>
      <vt:lpstr>Vault Spring Boot</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Core Java</dc:title>
  <dc:creator>Jignesh Parmar</dc:creator>
  <cp:lastModifiedBy>Microsoft Office User</cp:lastModifiedBy>
  <cp:revision>681</cp:revision>
  <dcterms:created xsi:type="dcterms:W3CDTF">2014-09-30T12:24:12Z</dcterms:created>
  <dcterms:modified xsi:type="dcterms:W3CDTF">2021-07-02T05:58:42Z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0x010100A1A300ECBFD16143AC8B3E6881EC19E4</vt:lpwstr>
  </property>
</Properties>
</file>